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EBC4ABB-4773-4DD2-AC08-47C354C15C77}">
  <a:tblStyle styleId="{6EBC4ABB-4773-4DD2-AC08-47C354C15C77}"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60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7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505553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cbi.nlm.nih.gov/pubmed/24515493" TargetMode="External"/><Relationship Id="rId4" Type="http://schemas.openxmlformats.org/officeDocument/2006/relationships/hyperlink" Target="http://www.ncbi.nlm.nih.gov/pubmed/?term=West%20CP%5BAuthor%5D&amp;cauthor=true&amp;cauthor_uid=24515493"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34" name="Shape 13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1" name="Shape 1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lang="en-US"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2" name="Shape 1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lang="en-US"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1" name="Shape 1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lang="en-US"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lang="en-US"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6420" y="4344023"/>
            <a:ext cx="5485200" cy="41145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6420" y="4344023"/>
            <a:ext cx="5485200" cy="41145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2" name="Shape 212"/>
          <p:cNvSpPr>
            <a:spLocks noGrp="1" noRot="1" noChangeAspect="1"/>
          </p:cNvSpPr>
          <p:nvPr>
            <p:ph type="sldImg" idx="2"/>
          </p:nvPr>
        </p:nvSpPr>
        <p:spPr>
          <a:xfrm>
            <a:off x="1155423" y="685487"/>
            <a:ext cx="4547099"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6420" y="4344023"/>
            <a:ext cx="5485200" cy="41145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6420" y="4344023"/>
            <a:ext cx="5485200" cy="41145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24" name="Shape 224"/>
          <p:cNvSpPr>
            <a:spLocks noGrp="1" noRot="1" noChangeAspect="1"/>
          </p:cNvSpPr>
          <p:nvPr>
            <p:ph type="sldImg" idx="2"/>
          </p:nvPr>
        </p:nvSpPr>
        <p:spPr>
          <a:xfrm>
            <a:off x="1155423" y="685487"/>
            <a:ext cx="4547099"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6420" y="4344023"/>
            <a:ext cx="5485200" cy="41145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2" name="Shape 232"/>
          <p:cNvSpPr>
            <a:spLocks noGrp="1" noRot="1" noChangeAspect="1"/>
          </p:cNvSpPr>
          <p:nvPr>
            <p:ph type="sldImg" idx="2"/>
          </p:nvPr>
        </p:nvSpPr>
        <p:spPr>
          <a:xfrm>
            <a:off x="1155423" y="685487"/>
            <a:ext cx="4547099"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9" name="Shape 2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lang="en-US"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Comp: t=-.496, NS.  </a:t>
            </a: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BO:  t=2.013, p&lt;.033, Cohen’s d=.521(med). </a:t>
            </a: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SecTr:  t=1.971, p&lt;.035.  Cohen’s d=.362 (small-med).   </a:t>
            </a:r>
          </a:p>
        </p:txBody>
      </p:sp>
      <p:sp>
        <p:nvSpPr>
          <p:cNvPr id="247" name="Shape 2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lang="en-US"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8" name="Shape 2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lang="en-US"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EX: t=1.366, p&lt;.098, ns but maybe trend.  CY: t=1.042, ns.  PE:  t=-.330, ns.  </a:t>
            </a: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lang="en-US"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lang="en-US"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86" name="Shape 2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lang="en-US"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2" name="Shape 2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93" name="Shape 2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lang="en-US"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
        <p:nvSpPr>
          <p:cNvPr id="84" name="Shape 84"/>
          <p:cNvSpPr>
            <a:spLocks noGrp="1" noRot="1" noChangeAspect="1"/>
          </p:cNvSpPr>
          <p:nvPr>
            <p:ph type="sldImg" idx="2"/>
          </p:nvPr>
        </p:nvSpPr>
        <p:spPr>
          <a:xfrm>
            <a:off x="1149350" y="685800"/>
            <a:ext cx="4570411"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5" name="Shape 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900" b="0" i="0" u="none" strike="noStrike" cap="none" dirty="0">
                <a:solidFill>
                  <a:schemeClr val="dk1"/>
                </a:solidFill>
                <a:latin typeface="Calibri"/>
                <a:ea typeface="Calibri"/>
                <a:cs typeface="Calibri"/>
                <a:sym typeface="Calibri"/>
              </a:rPr>
              <a:t>Medical Staff = 498</a:t>
            </a:r>
          </a:p>
          <a:p>
            <a:pPr marL="0" marR="0" lvl="0" indent="0" algn="l" rtl="0">
              <a:spcBef>
                <a:spcPts val="0"/>
              </a:spcBef>
              <a:spcAft>
                <a:spcPts val="0"/>
              </a:spcAft>
              <a:buClr>
                <a:schemeClr val="dk1"/>
              </a:buClr>
              <a:buSzPct val="25000"/>
              <a:buFont typeface="Calibri"/>
              <a:buNone/>
            </a:pPr>
            <a:r>
              <a:rPr lang="en-US" sz="900" b="0" i="0" u="none" strike="noStrike" cap="none" dirty="0">
                <a:solidFill>
                  <a:schemeClr val="dk1"/>
                </a:solidFill>
                <a:latin typeface="Calibri"/>
                <a:ea typeface="Calibri"/>
                <a:cs typeface="Calibri"/>
                <a:sym typeface="Calibri"/>
              </a:rPr>
              <a:t>Associate Staff = 292</a:t>
            </a:r>
          </a:p>
          <a:p>
            <a:pPr marL="0" marR="0" lvl="0" indent="0" algn="l" rtl="0">
              <a:spcBef>
                <a:spcPts val="0"/>
              </a:spcBef>
              <a:spcAft>
                <a:spcPts val="0"/>
              </a:spcAft>
              <a:buClr>
                <a:schemeClr val="dk1"/>
              </a:buClr>
              <a:buSzPct val="25000"/>
              <a:buFont typeface="Calibri"/>
              <a:buNone/>
            </a:pPr>
            <a:r>
              <a:rPr lang="en-US" sz="900" b="0" i="0" u="none" strike="noStrike" cap="none" dirty="0">
                <a:solidFill>
                  <a:schemeClr val="dk1"/>
                </a:solidFill>
                <a:latin typeface="Calibri"/>
                <a:ea typeface="Calibri"/>
                <a:cs typeface="Calibri"/>
                <a:sym typeface="Calibri"/>
              </a:rPr>
              <a:t>Total = 790</a:t>
            </a:r>
          </a:p>
          <a:p>
            <a:pPr marL="0" marR="0" lvl="0" indent="0" algn="l" rtl="0">
              <a:spcBef>
                <a:spcPts val="0"/>
              </a:spcBef>
              <a:spcAft>
                <a:spcPts val="0"/>
              </a:spcAft>
              <a:buClr>
                <a:schemeClr val="dk1"/>
              </a:buClr>
              <a:buSzPct val="25000"/>
              <a:buFont typeface="Calibri"/>
              <a:buNone/>
            </a:pPr>
            <a:r>
              <a:rPr lang="en-US" sz="900" b="0" i="0" u="none" strike="noStrike" cap="none" dirty="0">
                <a:solidFill>
                  <a:schemeClr val="dk1"/>
                </a:solidFill>
                <a:latin typeface="Calibri"/>
                <a:ea typeface="Calibri"/>
                <a:cs typeface="Calibri"/>
                <a:sym typeface="Calibri"/>
              </a:rPr>
              <a:t>Total Employees (excluding Med/Assoc Staff) = 5685</a:t>
            </a:r>
          </a:p>
          <a:p>
            <a:pPr marL="0" marR="0" lvl="0" indent="0" algn="l" rtl="0">
              <a:spcBef>
                <a:spcPts val="0"/>
              </a:spcBef>
              <a:spcAft>
                <a:spcPts val="0"/>
              </a:spcAft>
              <a:buClr>
                <a:schemeClr val="dk1"/>
              </a:buClr>
              <a:buSzPct val="25000"/>
              <a:buFont typeface="Calibri"/>
              <a:buNone/>
            </a:pPr>
            <a:r>
              <a:rPr lang="en-US" sz="900" b="0" i="0" u="none" strike="noStrike" cap="none" dirty="0">
                <a:solidFill>
                  <a:schemeClr val="dk1"/>
                </a:solidFill>
                <a:latin typeface="Calibri"/>
                <a:ea typeface="Calibri"/>
                <a:cs typeface="Calibri"/>
                <a:sym typeface="Calibri"/>
              </a:rPr>
              <a:t>Clinic Locations include Medical, Podiatry, Behavioral Health, Eye, Sports Med.</a:t>
            </a:r>
          </a:p>
          <a:p>
            <a:pPr marL="0" marR="0" lvl="0" indent="0" algn="l" rtl="0">
              <a:spcBef>
                <a:spcPts val="0"/>
              </a:spcBef>
              <a:spcAft>
                <a:spcPts val="0"/>
              </a:spcAft>
              <a:buClr>
                <a:schemeClr val="dk1"/>
              </a:buClr>
              <a:buSzPct val="25000"/>
              <a:buFont typeface="Calibri"/>
              <a:buNone/>
            </a:pPr>
            <a:r>
              <a:rPr lang="en-US" sz="900" b="0" i="0" u="none" strike="noStrike" cap="none" dirty="0">
                <a:solidFill>
                  <a:schemeClr val="dk1"/>
                </a:solidFill>
                <a:latin typeface="Calibri"/>
                <a:ea typeface="Calibri"/>
                <a:cs typeface="Calibri"/>
                <a:sym typeface="Calibri"/>
              </a:rPr>
              <a:t>Number of Medical Clinics		27</a:t>
            </a:r>
          </a:p>
          <a:p>
            <a:pPr marL="0" marR="0" lvl="0" indent="0" algn="l" rtl="0">
              <a:spcBef>
                <a:spcPts val="0"/>
              </a:spcBef>
              <a:spcAft>
                <a:spcPts val="0"/>
              </a:spcAft>
              <a:buClr>
                <a:schemeClr val="dk1"/>
              </a:buClr>
              <a:buSzPct val="25000"/>
              <a:buFont typeface="Calibri"/>
              <a:buNone/>
            </a:pPr>
            <a:r>
              <a:rPr lang="en-US" sz="900" b="0" i="0" u="none" strike="noStrike" cap="none" dirty="0">
                <a:solidFill>
                  <a:schemeClr val="dk1"/>
                </a:solidFill>
                <a:latin typeface="Calibri"/>
                <a:ea typeface="Calibri"/>
                <a:cs typeface="Calibri"/>
                <a:sym typeface="Calibri"/>
              </a:rPr>
              <a:t>Number of Worksite Clinics		3</a:t>
            </a:r>
          </a:p>
          <a:p>
            <a:pPr marL="0" marR="0" lvl="0" indent="0" algn="l" rtl="0">
              <a:spcBef>
                <a:spcPts val="0"/>
              </a:spcBef>
              <a:buClr>
                <a:schemeClr val="dk1"/>
              </a:buClr>
              <a:buSzPct val="25000"/>
              <a:buFont typeface="Calibri"/>
              <a:buNone/>
            </a:pPr>
            <a:r>
              <a:rPr lang="en-US" sz="900" b="0" i="0" u="none" strike="noStrike" cap="none" dirty="0">
                <a:solidFill>
                  <a:schemeClr val="dk1"/>
                </a:solidFill>
                <a:latin typeface="Calibri"/>
                <a:ea typeface="Calibri"/>
                <a:cs typeface="Calibri"/>
                <a:sym typeface="Calibri"/>
              </a:rPr>
              <a:t>Number of Behavioral Health Clinics	8</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9" name="Shape 2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0" name="Shape 3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30</a:t>
            </a:fld>
            <a:endParaRPr lang="en-US"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6420" y="4344023"/>
            <a:ext cx="5485200" cy="41145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dirty="0"/>
              <a:t>FYI: extra slides used in sessions in case we have time to share.  </a:t>
            </a:r>
          </a:p>
        </p:txBody>
      </p:sp>
      <p:sp>
        <p:nvSpPr>
          <p:cNvPr id="314" name="Shape 314"/>
          <p:cNvSpPr>
            <a:spLocks noGrp="1" noRot="1" noChangeAspect="1"/>
          </p:cNvSpPr>
          <p:nvPr>
            <p:ph type="sldImg" idx="2"/>
          </p:nvPr>
        </p:nvSpPr>
        <p:spPr>
          <a:xfrm>
            <a:off x="1155423" y="685487"/>
            <a:ext cx="4547099"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6420" y="4344023"/>
            <a:ext cx="5485200" cy="41145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19" name="Shape 319"/>
          <p:cNvSpPr>
            <a:spLocks noGrp="1" noRot="1" noChangeAspect="1"/>
          </p:cNvSpPr>
          <p:nvPr>
            <p:ph type="sldImg" idx="2"/>
          </p:nvPr>
        </p:nvSpPr>
        <p:spPr>
          <a:xfrm>
            <a:off x="1155423" y="685487"/>
            <a:ext cx="4547099"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lnSpc>
                <a:spcPct val="145000"/>
              </a:lnSpc>
              <a:spcBef>
                <a:spcPts val="0"/>
              </a:spcBef>
              <a:buClr>
                <a:schemeClr val="dk1"/>
              </a:buClr>
              <a:buSzPct val="110000"/>
              <a:buFont typeface="Arial"/>
              <a:buNone/>
            </a:pPr>
            <a:r>
              <a:rPr lang="en-US" sz="950" u="sng" dirty="0">
                <a:solidFill>
                  <a:srgbClr val="660066"/>
                </a:solidFill>
                <a:latin typeface="Arial"/>
                <a:ea typeface="Arial"/>
                <a:cs typeface="Arial"/>
                <a:sym typeface="Arial"/>
                <a:hlinkClick r:id="rId3"/>
              </a:rPr>
              <a:t>JAMA Intern Med.</a:t>
            </a:r>
            <a:r>
              <a:rPr lang="en-US" sz="950" dirty="0">
                <a:latin typeface="Arial"/>
                <a:ea typeface="Arial"/>
                <a:cs typeface="Arial"/>
                <a:sym typeface="Arial"/>
              </a:rPr>
              <a:t> 2014 Apr;174(4):527-33. doi: 10.1001/jamainternmed.2013.14387. </a:t>
            </a:r>
            <a:r>
              <a:rPr lang="en-US" sz="800" b="1" dirty="0">
                <a:latin typeface="Arial"/>
                <a:ea typeface="Arial"/>
                <a:cs typeface="Arial"/>
                <a:sym typeface="Arial"/>
              </a:rPr>
              <a:t>Intervention to promote physician well-being, job satisfaction, and professionalism: a randomized clinical trial.  </a:t>
            </a:r>
            <a:r>
              <a:rPr lang="en-US" sz="800" u="sng" dirty="0">
                <a:solidFill>
                  <a:srgbClr val="660066"/>
                </a:solidFill>
                <a:latin typeface="Arial"/>
                <a:ea typeface="Arial"/>
                <a:cs typeface="Arial"/>
                <a:sym typeface="Arial"/>
                <a:hlinkClick r:id="rId4"/>
              </a:rPr>
              <a:t>West CP</a:t>
            </a:r>
            <a:r>
              <a:rPr lang="en-US" sz="800" dirty="0">
                <a:latin typeface="Arial"/>
                <a:ea typeface="Arial"/>
                <a:cs typeface="Arial"/>
                <a:sym typeface="Arial"/>
              </a:rPr>
              <a:t>1, et al.</a:t>
            </a: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lang="en-US"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7" name="Shape 12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 name="Shape 1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1"/>
        <p:cNvGrpSpPr/>
        <p:nvPr/>
      </p:nvGrpSpPr>
      <p:grpSpPr>
        <a:xfrm>
          <a:off x="0" y="0"/>
          <a:ext cx="0" cy="0"/>
          <a:chOff x="0" y="0"/>
          <a:chExt cx="0" cy="0"/>
        </a:xfrm>
      </p:grpSpPr>
      <p:sp>
        <p:nvSpPr>
          <p:cNvPr id="42" name="Shape 42"/>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1pPr>
            <a:lvl2pPr marL="0" marR="0" lvl="1"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2pPr>
            <a:lvl3pPr marL="0" marR="0" lvl="2"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3pPr>
            <a:lvl4pPr marL="0" marR="0" lvl="3"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4pPr>
            <a:lvl5pPr marL="0" marR="0" lvl="4"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5pPr>
            <a:lvl6pPr marL="457200" marR="0" lvl="5"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6pPr>
            <a:lvl7pPr marL="914400" marR="0" lvl="6"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7pPr>
            <a:lvl8pPr marL="1371600" marR="0" lvl="7"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8pPr>
            <a:lvl9pPr marL="1828800" marR="0" lvl="8"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9pPr>
          </a:lstStyle>
          <a:p>
            <a:endParaRPr/>
          </a:p>
        </p:txBody>
      </p:sp>
      <p:sp>
        <p:nvSpPr>
          <p:cNvPr id="43" name="Shape 4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1pPr>
            <a:lvl2pPr marL="0" marR="0" lvl="1"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2pPr>
            <a:lvl3pPr marL="0" marR="0" lvl="2"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3pPr>
            <a:lvl4pPr marL="0" marR="0" lvl="3"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4pPr>
            <a:lvl5pPr marL="0" marR="0" lvl="4"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5pPr>
            <a:lvl6pPr marL="457200" marR="0" lvl="5"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6pPr>
            <a:lvl7pPr marL="914400" marR="0" lvl="6"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7pPr>
            <a:lvl8pPr marL="1371600" marR="0" lvl="7"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8pPr>
            <a:lvl9pPr marL="1828800" marR="0" lvl="8"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9pPr>
          </a:lstStyle>
          <a:p>
            <a:endParaRPr/>
          </a:p>
        </p:txBody>
      </p:sp>
      <p:sp>
        <p:nvSpPr>
          <p:cNvPr id="46" name="Shape 46"/>
          <p:cNvSpPr txBox="1">
            <a:spLocks noGrp="1"/>
          </p:cNvSpPr>
          <p:nvPr>
            <p:ph type="body" idx="1"/>
          </p:nvPr>
        </p:nvSpPr>
        <p:spPr>
          <a:xfrm>
            <a:off x="457200" y="1535112"/>
            <a:ext cx="4040099" cy="639898"/>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45025" y="1535112"/>
            <a:ext cx="4041900" cy="639898"/>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1pPr>
            <a:lvl2pPr marL="0" marR="0" lvl="1"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2pPr>
            <a:lvl3pPr marL="0" marR="0" lvl="2"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3pPr>
            <a:lvl4pPr marL="0" marR="0" lvl="3"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4pPr>
            <a:lvl5pPr marL="0" marR="0" lvl="4"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5pPr>
            <a:lvl6pPr marL="457200" marR="0" lvl="5"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6pPr>
            <a:lvl7pPr marL="914400" marR="0" lvl="6"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7pPr>
            <a:lvl8pPr marL="1371600" marR="0" lvl="7"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8pPr>
            <a:lvl9pPr marL="1828800" marR="0" lvl="8"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9pPr>
          </a:lstStyle>
          <a:p>
            <a:endParaRPr/>
          </a:p>
        </p:txBody>
      </p:sp>
      <p:sp>
        <p:nvSpPr>
          <p:cNvPr id="52" name="Shape 52"/>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2"/>
          </p:nvPr>
        </p:nvSpPr>
        <p:spPr>
          <a:xfrm>
            <a:off x="4648200" y="1600200"/>
            <a:ext cx="4038599" cy="4526100"/>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rot="5400000">
            <a:off x="4732349" y="2171687"/>
            <a:ext cx="5851500"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1pPr>
            <a:lvl2pPr marL="0" marR="0" lvl="1"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2pPr>
            <a:lvl3pPr marL="0" marR="0" lvl="2"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3pPr>
            <a:lvl4pPr marL="0" marR="0" lvl="3"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4pPr>
            <a:lvl5pPr marL="0" marR="0" lvl="4"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5pPr>
            <a:lvl6pPr marL="457200" marR="0" lvl="5"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6pPr>
            <a:lvl7pPr marL="914400" marR="0" lvl="6"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7pPr>
            <a:lvl8pPr marL="1371600" marR="0" lvl="7"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8pPr>
            <a:lvl9pPr marL="1828800" marR="0" lvl="8"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9pPr>
          </a:lstStyle>
          <a:p>
            <a:endParaRPr/>
          </a:p>
        </p:txBody>
      </p:sp>
      <p:sp>
        <p:nvSpPr>
          <p:cNvPr id="56" name="Shape 56"/>
          <p:cNvSpPr txBox="1">
            <a:spLocks noGrp="1"/>
          </p:cNvSpPr>
          <p:nvPr>
            <p:ph type="body" idx="1"/>
          </p:nvPr>
        </p:nvSpPr>
        <p:spPr>
          <a:xfrm rot="5400000">
            <a:off x="541350" y="190487"/>
            <a:ext cx="5851500" cy="6019799"/>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1pPr>
            <a:lvl2pPr marL="0" marR="0" lvl="1"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2pPr>
            <a:lvl3pPr marL="0" marR="0" lvl="2"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3pPr>
            <a:lvl4pPr marL="0" marR="0" lvl="3"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4pPr>
            <a:lvl5pPr marL="0" marR="0" lvl="4"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5pPr>
            <a:lvl6pPr marL="457200" marR="0" lvl="5"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6pPr>
            <a:lvl7pPr marL="914400" marR="0" lvl="6"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7pPr>
            <a:lvl8pPr marL="1371600" marR="0" lvl="7"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8pPr>
            <a:lvl9pPr marL="1828800" marR="0" lvl="8"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9pPr>
          </a:lstStyle>
          <a:p>
            <a:endParaRPr/>
          </a:p>
        </p:txBody>
      </p:sp>
      <p:sp>
        <p:nvSpPr>
          <p:cNvPr id="59" name="Shape 59"/>
          <p:cNvSpPr txBox="1">
            <a:spLocks noGrp="1"/>
          </p:cNvSpPr>
          <p:nvPr>
            <p:ph type="body" idx="1"/>
          </p:nvPr>
        </p:nvSpPr>
        <p:spPr>
          <a:xfrm rot="5400000">
            <a:off x="2308949" y="-251550"/>
            <a:ext cx="4526100" cy="82296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800600"/>
            <a:ext cx="5486399" cy="5666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A316A"/>
              </a:buClr>
              <a:buFont typeface="Calibri"/>
              <a:buNone/>
              <a:defRPr sz="2000" b="1" i="0" u="none" strike="noStrike" cap="none">
                <a:solidFill>
                  <a:srgbClr val="0A316A"/>
                </a:solidFill>
                <a:latin typeface="Calibri"/>
                <a:ea typeface="Calibri"/>
                <a:cs typeface="Calibri"/>
                <a:sym typeface="Calibri"/>
              </a:defRPr>
            </a:lvl1pPr>
            <a:lvl2pPr marL="0" marR="0" lvl="1"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2pPr>
            <a:lvl3pPr marL="0" marR="0" lvl="2"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3pPr>
            <a:lvl4pPr marL="0" marR="0" lvl="3"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4pPr>
            <a:lvl5pPr marL="0" marR="0" lvl="4"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5pPr>
            <a:lvl6pPr marL="457200" marR="0" lvl="5"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6pPr>
            <a:lvl7pPr marL="914400" marR="0" lvl="6"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7pPr>
            <a:lvl8pPr marL="1371600" marR="0" lvl="7"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8pPr>
            <a:lvl9pPr marL="1828800" marR="0" lvl="8"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9pPr>
          </a:lstStyle>
          <a:p>
            <a:endParaRPr/>
          </a:p>
        </p:txBody>
      </p:sp>
      <p:sp>
        <p:nvSpPr>
          <p:cNvPr id="62" name="Shape 62"/>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3050"/>
            <a:ext cx="3008399" cy="1161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A316A"/>
              </a:buClr>
              <a:buFont typeface="Calibri"/>
              <a:buNone/>
              <a:defRPr sz="2000" b="1" i="0" u="none" strike="noStrike" cap="none">
                <a:solidFill>
                  <a:srgbClr val="0A316A"/>
                </a:solidFill>
                <a:latin typeface="Calibri"/>
                <a:ea typeface="Calibri"/>
                <a:cs typeface="Calibri"/>
                <a:sym typeface="Calibri"/>
              </a:defRPr>
            </a:lvl1pPr>
            <a:lvl2pPr marL="0" marR="0" lvl="1"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2pPr>
            <a:lvl3pPr marL="0" marR="0" lvl="2"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3pPr>
            <a:lvl4pPr marL="0" marR="0" lvl="3"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4pPr>
            <a:lvl5pPr marL="0" marR="0" lvl="4"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5pPr>
            <a:lvl6pPr marL="457200" marR="0" lvl="5"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6pPr>
            <a:lvl7pPr marL="914400" marR="0" lvl="6"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7pPr>
            <a:lvl8pPr marL="1371600" marR="0" lvl="7"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8pPr>
            <a:lvl9pPr marL="1828800" marR="0" lvl="8"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9pPr>
          </a:lstStyle>
          <a:p>
            <a:endParaRPr/>
          </a:p>
        </p:txBody>
      </p:sp>
      <p:sp>
        <p:nvSpPr>
          <p:cNvPr id="66" name="Shape 66"/>
          <p:cNvSpPr txBox="1">
            <a:spLocks noGrp="1"/>
          </p:cNvSpPr>
          <p:nvPr>
            <p:ph type="body" idx="1"/>
          </p:nvPr>
        </p:nvSpPr>
        <p:spPr>
          <a:xfrm>
            <a:off x="3575050" y="273050"/>
            <a:ext cx="5111699" cy="5852999"/>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2"/>
          </p:nvPr>
        </p:nvSpPr>
        <p:spPr>
          <a:xfrm>
            <a:off x="457200" y="1435100"/>
            <a:ext cx="3008399" cy="469109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A316A"/>
              </a:buClr>
              <a:buFont typeface="Calibri"/>
              <a:buNone/>
              <a:defRPr sz="4000" b="1" i="0" u="none" strike="noStrike" cap="none">
                <a:solidFill>
                  <a:srgbClr val="0A316A"/>
                </a:solidFill>
                <a:latin typeface="Calibri"/>
                <a:ea typeface="Calibri"/>
                <a:cs typeface="Calibri"/>
                <a:sym typeface="Calibri"/>
              </a:defRPr>
            </a:lvl1pPr>
            <a:lvl2pPr marL="0" marR="0" lvl="1"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2pPr>
            <a:lvl3pPr marL="0" marR="0" lvl="2"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3pPr>
            <a:lvl4pPr marL="0" marR="0" lvl="3"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4pPr>
            <a:lvl5pPr marL="0" marR="0" lvl="4"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5pPr>
            <a:lvl6pPr marL="457200" marR="0" lvl="5"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6pPr>
            <a:lvl7pPr marL="914400" marR="0" lvl="6"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7pPr>
            <a:lvl8pPr marL="1371600" marR="0" lvl="7"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8pPr>
            <a:lvl9pPr marL="1828800" marR="0" lvl="8"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685800" y="1660075"/>
            <a:ext cx="7772400" cy="1124518"/>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5" name="Shape 15"/>
          <p:cNvSpPr txBox="1">
            <a:spLocks noGrp="1"/>
          </p:cNvSpPr>
          <p:nvPr>
            <p:ph type="subTitle" idx="1"/>
          </p:nvPr>
        </p:nvSpPr>
        <p:spPr>
          <a:xfrm>
            <a:off x="1371600" y="2889058"/>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Arial"/>
                <a:ea typeface="Arial"/>
                <a:cs typeface="Arial"/>
                <a:sym typeface="Arial"/>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 name="Shape 1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9"/>
        <p:cNvGrpSpPr/>
        <p:nvPr/>
      </p:nvGrpSpPr>
      <p:grpSpPr>
        <a:xfrm>
          <a:off x="0" y="0"/>
          <a:ext cx="0" cy="0"/>
          <a:chOff x="0" y="0"/>
          <a:chExt cx="0" cy="0"/>
        </a:xfrm>
      </p:grpSpPr>
      <p:sp>
        <p:nvSpPr>
          <p:cNvPr id="20" name="Shape 20"/>
          <p:cNvSpPr txBox="1">
            <a:spLocks noGrp="1"/>
          </p:cNvSpPr>
          <p:nvPr>
            <p:ph type="dt" idx="10"/>
          </p:nvPr>
        </p:nvSpPr>
        <p:spPr>
          <a:xfrm>
            <a:off x="455612" y="6242050"/>
            <a:ext cx="2130424" cy="4746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242050"/>
            <a:ext cx="2895600" cy="4746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242050"/>
            <a:ext cx="2130424" cy="47466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dirty="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5" name="Shape 25"/>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1pPr>
            <a:lvl2pPr marL="0" marR="0" lvl="1"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2pPr>
            <a:lvl3pPr marL="0" marR="0" lvl="2"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3pPr>
            <a:lvl4pPr marL="0" marR="0" lvl="3"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4pPr>
            <a:lvl5pPr marL="0" marR="0" lvl="4"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5pPr>
            <a:lvl6pPr marL="457200" marR="0" lvl="5"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6pPr>
            <a:lvl7pPr marL="914400" marR="0" lvl="6"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7pPr>
            <a:lvl8pPr marL="1371600" marR="0" lvl="7"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8pPr>
            <a:lvl9pPr marL="1828800" marR="0" lvl="8"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9pPr>
          </a:lstStyle>
          <a:p>
            <a:endParaRPr/>
          </a:p>
        </p:txBody>
      </p:sp>
      <p:sp>
        <p:nvSpPr>
          <p:cNvPr id="37" name="Shape 37"/>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1pPr>
            <a:lvl2pPr marL="0" marR="0" lvl="1"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2pPr>
            <a:lvl3pPr marL="0" marR="0" lvl="2"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3pPr>
            <a:lvl4pPr marL="0" marR="0" lvl="3"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4pPr>
            <a:lvl5pPr marL="0" marR="0" lvl="4"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5pPr>
            <a:lvl6pPr marL="457200" marR="0" lvl="5"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6pPr>
            <a:lvl7pPr marL="914400" marR="0" lvl="6"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7pPr>
            <a:lvl8pPr marL="1371600" marR="0" lvl="7"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8pPr>
            <a:lvl9pPr marL="1828800" marR="0" lvl="8"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3" Type="http://schemas.openxmlformats.org/officeDocument/2006/relationships/image" Target="../media/image2.jpg"/><Relationship Id="rId1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1pPr>
            <a:lvl2pPr marL="0" marR="0" lvl="1"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2pPr>
            <a:lvl3pPr marL="0" marR="0" lvl="2"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3pPr>
            <a:lvl4pPr marL="0" marR="0" lvl="3"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4pPr>
            <a:lvl5pPr marL="0" marR="0" lvl="4"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5pPr>
            <a:lvl6pPr marL="457200" marR="0" lvl="5"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6pPr>
            <a:lvl7pPr marL="914400" marR="0" lvl="6"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7pPr>
            <a:lvl8pPr marL="1371600" marR="0" lvl="7"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8pPr>
            <a:lvl9pPr marL="1828800" marR="0" lvl="8" indent="0" algn="ctr" rtl="0">
              <a:spcBef>
                <a:spcPts val="0"/>
              </a:spcBef>
              <a:spcAft>
                <a:spcPts val="0"/>
              </a:spcAft>
              <a:buClr>
                <a:srgbClr val="0A316A"/>
              </a:buClr>
              <a:buFont typeface="Calibri"/>
              <a:buNone/>
              <a:defRPr sz="4400" b="1" i="0" u="none" strike="noStrike" cap="none">
                <a:solidFill>
                  <a:srgbClr val="0A316A"/>
                </a:solidFill>
                <a:latin typeface="Calibri"/>
                <a:ea typeface="Calibri"/>
                <a:cs typeface="Calibri"/>
                <a:sym typeface="Calibri"/>
              </a:defRPr>
            </a:lvl9pPr>
          </a:lstStyle>
          <a:p>
            <a:endParaRPr/>
          </a:p>
        </p:txBody>
      </p:sp>
      <p:sp>
        <p:nvSpPr>
          <p:cNvPr id="31" name="Shape 3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Shape 32"/>
          <p:cNvSpPr txBox="1"/>
          <p:nvPr/>
        </p:nvSpPr>
        <p:spPr>
          <a:xfrm>
            <a:off x="0" y="6629400"/>
            <a:ext cx="9144000" cy="228600"/>
          </a:xfrm>
          <a:prstGeom prst="rect">
            <a:avLst/>
          </a:prstGeom>
          <a:solidFill>
            <a:srgbClr val="0A316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600" b="0" i="0" u="none" strike="noStrike" cap="none">
              <a:solidFill>
                <a:schemeClr val="dk1"/>
              </a:solidFill>
              <a:latin typeface="Arial"/>
              <a:ea typeface="Arial"/>
              <a:cs typeface="Arial"/>
              <a:sym typeface="Arial"/>
            </a:endParaRPr>
          </a:p>
        </p:txBody>
      </p:sp>
      <p:pic>
        <p:nvPicPr>
          <p:cNvPr id="33" name="Shape 33"/>
          <p:cNvPicPr preferRelativeResize="0"/>
          <p:nvPr/>
        </p:nvPicPr>
        <p:blipFill rotWithShape="1">
          <a:blip r:embed="rId14">
            <a:alphaModFix/>
          </a:blip>
          <a:srcRect/>
          <a:stretch/>
        </p:blipFill>
        <p:spPr>
          <a:xfrm>
            <a:off x="7213600" y="6065837"/>
            <a:ext cx="1701900" cy="457200"/>
          </a:xfrm>
          <a:prstGeom prst="rect">
            <a:avLst/>
          </a:prstGeom>
          <a:noFill/>
          <a:ln>
            <a:noFill/>
          </a:ln>
        </p:spPr>
      </p:pic>
      <p:sp>
        <p:nvSpPr>
          <p:cNvPr id="34" name="Shape 34"/>
          <p:cNvSpPr txBox="1"/>
          <p:nvPr/>
        </p:nvSpPr>
        <p:spPr>
          <a:xfrm>
            <a:off x="-38100" y="6446837"/>
            <a:ext cx="2905200" cy="2141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Arial"/>
              <a:buNone/>
            </a:pPr>
            <a:r>
              <a:rPr lang="en-US" sz="800" b="0" i="0" u="none" strike="noStrike" cap="none" dirty="0">
                <a:solidFill>
                  <a:srgbClr val="7F7F7F"/>
                </a:solidFill>
                <a:latin typeface="Arial"/>
                <a:ea typeface="Arial"/>
                <a:cs typeface="Arial"/>
                <a:sym typeface="Arial"/>
              </a:rPr>
              <a:t>Gundersen Lutheran Medical Center, Inc. | Gundersen Clinic, Ltd.</a:t>
            </a: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jkleven@gundersenhealth.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dirty="0">
                <a:solidFill>
                  <a:schemeClr val="dk1"/>
                </a:solidFill>
                <a:latin typeface="Arial"/>
                <a:ea typeface="Arial"/>
                <a:cs typeface="Arial"/>
                <a:sym typeface="Arial"/>
              </a:rPr>
              <a:t>  </a:t>
            </a:r>
          </a:p>
        </p:txBody>
      </p:sp>
      <p:pic>
        <p:nvPicPr>
          <p:cNvPr id="76" name="Shape 76"/>
          <p:cNvPicPr preferRelativeResize="0">
            <a:picLocks noGrp="1"/>
          </p:cNvPicPr>
          <p:nvPr>
            <p:ph type="body" idx="1"/>
          </p:nvPr>
        </p:nvPicPr>
        <p:blipFill rotWithShape="1">
          <a:blip r:embed="rId3">
            <a:alphaModFix/>
          </a:blip>
          <a:srcRect/>
          <a:stretch/>
        </p:blipFill>
        <p:spPr>
          <a:xfrm>
            <a:off x="837025" y="729602"/>
            <a:ext cx="7265999" cy="5086199"/>
          </a:xfrm>
          <a:prstGeom prst="rect">
            <a:avLst/>
          </a:prstGeom>
          <a:noFill/>
          <a:ln>
            <a:noFill/>
          </a:ln>
        </p:spPr>
      </p:pic>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74637"/>
            <a:ext cx="8229600" cy="1143000"/>
          </a:xfrm>
          <a:prstGeom prst="rect">
            <a:avLst/>
          </a:prstGeom>
        </p:spPr>
        <p:txBody>
          <a:bodyPr lIns="91425" tIns="91425" rIns="91425" bIns="91425" anchor="t" anchorCtr="0">
            <a:noAutofit/>
          </a:bodyPr>
          <a:lstStyle/>
          <a:p>
            <a:pPr lvl="0">
              <a:spcBef>
                <a:spcPts val="0"/>
              </a:spcBef>
              <a:buNone/>
            </a:pPr>
            <a:r>
              <a:rPr lang="en-US" dirty="0"/>
              <a:t>Survey</a:t>
            </a:r>
          </a:p>
        </p:txBody>
      </p:sp>
      <p:sp>
        <p:nvSpPr>
          <p:cNvPr id="137" name="Shape 137"/>
          <p:cNvSpPr txBox="1">
            <a:spLocks noGrp="1"/>
          </p:cNvSpPr>
          <p:nvPr>
            <p:ph type="body" idx="1"/>
          </p:nvPr>
        </p:nvSpPr>
        <p:spPr>
          <a:xfrm>
            <a:off x="457200" y="1105725"/>
            <a:ext cx="8229600" cy="5020500"/>
          </a:xfrm>
          <a:prstGeom prst="rect">
            <a:avLst/>
          </a:prstGeom>
        </p:spPr>
        <p:txBody>
          <a:bodyPr lIns="91425" tIns="91425" rIns="91425" bIns="91425" anchor="t" anchorCtr="0">
            <a:noAutofit/>
          </a:bodyPr>
          <a:lstStyle/>
          <a:p>
            <a:pPr lvl="0" rtl="0">
              <a:spcBef>
                <a:spcPts val="0"/>
              </a:spcBef>
              <a:buNone/>
            </a:pPr>
            <a:r>
              <a:rPr lang="en-US" sz="2400" dirty="0"/>
              <a:t>Gender / Age group / Years in practice</a:t>
            </a:r>
          </a:p>
          <a:p>
            <a:pPr lvl="0">
              <a:spcBef>
                <a:spcPts val="0"/>
              </a:spcBef>
              <a:buNone/>
            </a:pPr>
            <a:r>
              <a:rPr lang="en-US" dirty="0"/>
              <a:t>I would most like to discuss (n=24):</a:t>
            </a:r>
          </a:p>
          <a:p>
            <a:pPr lvl="0">
              <a:spcBef>
                <a:spcPts val="0"/>
              </a:spcBef>
              <a:buNone/>
            </a:pPr>
            <a:r>
              <a:rPr lang="en-US" dirty="0"/>
              <a:t>		Clinic workflow (n=13)    ← </a:t>
            </a:r>
          </a:p>
          <a:p>
            <a:pPr lvl="0">
              <a:spcBef>
                <a:spcPts val="0"/>
              </a:spcBef>
              <a:buNone/>
            </a:pPr>
            <a:r>
              <a:rPr lang="en-US" dirty="0"/>
              <a:t>		Taking too much home (11) </a:t>
            </a:r>
          </a:p>
          <a:p>
            <a:pPr lvl="0">
              <a:spcBef>
                <a:spcPts val="0"/>
              </a:spcBef>
              <a:buNone/>
            </a:pPr>
            <a:r>
              <a:rPr lang="en-US" dirty="0"/>
              <a:t>		Letting go when I make a mistake (9)</a:t>
            </a:r>
          </a:p>
          <a:p>
            <a:pPr lvl="0">
              <a:spcBef>
                <a:spcPts val="0"/>
              </a:spcBef>
              <a:buNone/>
            </a:pPr>
            <a:r>
              <a:rPr lang="en-US" dirty="0"/>
              <a:t>		Self care (9) </a:t>
            </a:r>
          </a:p>
          <a:p>
            <a:pPr lvl="0">
              <a:spcBef>
                <a:spcPts val="0"/>
              </a:spcBef>
              <a:buNone/>
            </a:pPr>
            <a:r>
              <a:rPr lang="en-US" dirty="0"/>
              <a:t>		Mindfulness (7) </a:t>
            </a:r>
          </a:p>
          <a:p>
            <a:pPr lvl="0">
              <a:spcBef>
                <a:spcPts val="0"/>
              </a:spcBef>
              <a:buNone/>
            </a:pPr>
            <a:r>
              <a:rPr lang="en-US" dirty="0"/>
              <a:t>		Debriefing (5) </a:t>
            </a:r>
          </a:p>
          <a:p>
            <a:pPr lvl="0" rtl="0">
              <a:spcBef>
                <a:spcPts val="0"/>
              </a:spcBef>
              <a:buNone/>
            </a:pPr>
            <a:r>
              <a:rPr lang="en-US" dirty="0"/>
              <a:t>		Boundaries (2)</a:t>
            </a:r>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A316A"/>
              </a:buClr>
              <a:buSzPct val="25000"/>
              <a:buFont typeface="Calibri"/>
              <a:buNone/>
            </a:pPr>
            <a:r>
              <a:rPr lang="en-US" sz="4400" b="1" i="0" u="none" strike="noStrike" cap="none" dirty="0">
                <a:solidFill>
                  <a:srgbClr val="0A316A"/>
                </a:solidFill>
                <a:latin typeface="Calibri"/>
                <a:ea typeface="Calibri"/>
                <a:cs typeface="Calibri"/>
                <a:sym typeface="Calibri"/>
              </a:rPr>
              <a:t>Measures</a:t>
            </a:r>
          </a:p>
        </p:txBody>
      </p:sp>
      <p:sp>
        <p:nvSpPr>
          <p:cNvPr id="144" name="Shape 144"/>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571500" marR="0" lvl="0" indent="-571500" algn="l" rtl="0">
              <a:lnSpc>
                <a:spcPct val="100000"/>
              </a:lnSpc>
              <a:spcBef>
                <a:spcPts val="0"/>
              </a:spcBef>
              <a:spcAft>
                <a:spcPts val="0"/>
              </a:spcAft>
              <a:buClr>
                <a:schemeClr val="dk1"/>
              </a:buClr>
              <a:buSzPct val="100000"/>
              <a:buFont typeface="Arial"/>
              <a:buChar char="•"/>
            </a:pPr>
            <a:r>
              <a:rPr lang="en-US" sz="3600" b="0" i="0" u="none" strike="noStrike" cap="none" dirty="0" smtClean="0">
                <a:solidFill>
                  <a:schemeClr val="dk1"/>
                </a:solidFill>
                <a:latin typeface="Calibri"/>
                <a:ea typeface="Calibri"/>
                <a:cs typeface="Calibri"/>
                <a:sym typeface="Calibri"/>
              </a:rPr>
              <a:t>Professional </a:t>
            </a:r>
            <a:r>
              <a:rPr lang="en-US" sz="3600" b="0" i="0" u="none" strike="noStrike" cap="none" dirty="0">
                <a:solidFill>
                  <a:schemeClr val="dk1"/>
                </a:solidFill>
                <a:latin typeface="Calibri"/>
                <a:ea typeface="Calibri"/>
                <a:cs typeface="Calibri"/>
                <a:sym typeface="Calibri"/>
              </a:rPr>
              <a:t>Quality of Life Survey</a:t>
            </a:r>
            <a:r>
              <a:rPr lang="en-US" sz="3600" dirty="0"/>
              <a:t> (ProQOL)</a:t>
            </a:r>
          </a:p>
          <a:p>
            <a:pPr marL="0" lvl="0" indent="-69850" rtl="0">
              <a:spcBef>
                <a:spcPts val="0"/>
              </a:spcBef>
              <a:buClr>
                <a:srgbClr val="000000"/>
              </a:buClr>
              <a:buSzPct val="34375"/>
              <a:buFont typeface="Arial"/>
              <a:buNone/>
            </a:pPr>
            <a:endParaRPr dirty="0"/>
          </a:p>
          <a:p>
            <a:pPr marL="571500" lvl="0" indent="-571500" rtl="0">
              <a:spcBef>
                <a:spcPts val="0"/>
              </a:spcBef>
              <a:buClr>
                <a:schemeClr val="dk1"/>
              </a:buClr>
              <a:buSzPct val="100000"/>
              <a:buFont typeface="Arial"/>
              <a:buChar char="•"/>
            </a:pPr>
            <a:r>
              <a:rPr lang="en-US" sz="3600" dirty="0"/>
              <a:t>Maslach Burnout Inventory (MBI)</a:t>
            </a:r>
          </a:p>
          <a:p>
            <a:pPr marL="0" marR="0" lvl="0" indent="0" algn="l" rtl="0">
              <a:lnSpc>
                <a:spcPct val="100000"/>
              </a:lnSpc>
              <a:spcBef>
                <a:spcPts val="0"/>
              </a:spcBef>
              <a:spcAft>
                <a:spcPts val="0"/>
              </a:spcAft>
              <a:buClr>
                <a:schemeClr val="dk1"/>
              </a:buClr>
              <a:buSzPct val="25000"/>
              <a:buFont typeface="Arial"/>
              <a:buNone/>
            </a:pPr>
            <a:endParaRPr sz="36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ct val="25000"/>
              <a:buFont typeface="Arial"/>
              <a:buNone/>
            </a:pPr>
            <a:endParaRPr sz="3300" b="0" i="0" u="none" strike="noStrike" cap="none"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lvl="0" rtl="0">
              <a:spcBef>
                <a:spcPts val="0"/>
              </a:spcBef>
              <a:buClr>
                <a:srgbClr val="0A316A"/>
              </a:buClr>
              <a:buSzPct val="25000"/>
              <a:buFont typeface="Calibri"/>
              <a:buNone/>
            </a:pPr>
            <a:r>
              <a:rPr lang="en-US" sz="3959" i="1" dirty="0"/>
              <a:t>Professional Quality of Life Scale (ProQOL)</a:t>
            </a:r>
          </a:p>
        </p:txBody>
      </p:sp>
      <p:grpSp>
        <p:nvGrpSpPr>
          <p:cNvPr id="150" name="Shape 150"/>
          <p:cNvGrpSpPr/>
          <p:nvPr/>
        </p:nvGrpSpPr>
        <p:grpSpPr>
          <a:xfrm>
            <a:off x="921142" y="1494062"/>
            <a:ext cx="7301713" cy="4343399"/>
            <a:chOff x="664879" y="0"/>
            <a:chExt cx="7301713" cy="4343399"/>
          </a:xfrm>
        </p:grpSpPr>
        <p:sp>
          <p:nvSpPr>
            <p:cNvPr id="151" name="Shape 151"/>
            <p:cNvSpPr/>
            <p:nvPr/>
          </p:nvSpPr>
          <p:spPr>
            <a:xfrm>
              <a:off x="1382091" y="0"/>
              <a:ext cx="5042011" cy="1142578"/>
            </a:xfrm>
            <a:prstGeom prst="roundRect">
              <a:avLst>
                <a:gd name="adj" fmla="val 10000"/>
              </a:avLst>
            </a:prstGeom>
            <a:solidFill>
              <a:srgbClr val="66FFFF"/>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 name="Shape 152"/>
            <p:cNvSpPr txBox="1"/>
            <p:nvPr/>
          </p:nvSpPr>
          <p:spPr>
            <a:xfrm>
              <a:off x="1415555" y="33464"/>
              <a:ext cx="4975081" cy="1075647"/>
            </a:xfrm>
            <a:prstGeom prst="rect">
              <a:avLst/>
            </a:prstGeom>
            <a:noFill/>
            <a:ln>
              <a:noFill/>
            </a:ln>
          </p:spPr>
          <p:txBody>
            <a:bodyPr lIns="91425" tIns="91425" rIns="91425" bIns="91425"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400" b="0" i="0" u="none" strike="noStrike" cap="none" dirty="0">
                  <a:solidFill>
                    <a:schemeClr val="dk1"/>
                  </a:solidFill>
                  <a:latin typeface="Arial"/>
                  <a:ea typeface="Arial"/>
                  <a:cs typeface="Arial"/>
                  <a:sym typeface="Arial"/>
                </a:rPr>
                <a:t>Professional Quality of Life</a:t>
              </a:r>
            </a:p>
          </p:txBody>
        </p:sp>
        <p:sp>
          <p:nvSpPr>
            <p:cNvPr id="153" name="Shape 153"/>
            <p:cNvSpPr/>
            <p:nvPr/>
          </p:nvSpPr>
          <p:spPr>
            <a:xfrm>
              <a:off x="1704460" y="1142578"/>
              <a:ext cx="2198634" cy="570432"/>
            </a:xfrm>
            <a:custGeom>
              <a:avLst/>
              <a:gdLst/>
              <a:ahLst/>
              <a:cxnLst/>
              <a:rect l="0" t="0" r="0" b="0"/>
              <a:pathLst>
                <a:path w="120000" h="120000" extrusionOk="0">
                  <a:moveTo>
                    <a:pt x="120000" y="0"/>
                  </a:moveTo>
                  <a:lnTo>
                    <a:pt x="120000" y="60000"/>
                  </a:lnTo>
                  <a:lnTo>
                    <a:pt x="0" y="60000"/>
                  </a:lnTo>
                  <a:lnTo>
                    <a:pt x="0" y="120000"/>
                  </a:lnTo>
                </a:path>
              </a:pathLst>
            </a:custGeom>
            <a:noFill/>
            <a:ln w="25400" cap="flat" cmpd="sng">
              <a:solidFill>
                <a:srgbClr val="3B6495"/>
              </a:solidFill>
              <a:prstDash val="solid"/>
              <a:round/>
              <a:headEnd type="none" w="med" len="med"/>
              <a:tailEnd type="none" w="med" len="med"/>
            </a:ln>
          </p:spPr>
        </p:sp>
        <p:sp>
          <p:nvSpPr>
            <p:cNvPr id="154" name="Shape 154"/>
            <p:cNvSpPr/>
            <p:nvPr/>
          </p:nvSpPr>
          <p:spPr>
            <a:xfrm>
              <a:off x="664879" y="1713010"/>
              <a:ext cx="2079162" cy="1142578"/>
            </a:xfrm>
            <a:prstGeom prst="roundRect">
              <a:avLst>
                <a:gd name="adj" fmla="val 10000"/>
              </a:avLst>
            </a:prstGeom>
            <a:solidFill>
              <a:srgbClr val="00B05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 name="Shape 155"/>
            <p:cNvSpPr txBox="1"/>
            <p:nvPr/>
          </p:nvSpPr>
          <p:spPr>
            <a:xfrm>
              <a:off x="698345" y="1746475"/>
              <a:ext cx="2012232" cy="1075647"/>
            </a:xfrm>
            <a:prstGeom prst="rect">
              <a:avLst/>
            </a:prstGeom>
            <a:noFill/>
            <a:ln>
              <a:noFill/>
            </a:ln>
          </p:spPr>
          <p:txBody>
            <a:bodyPr lIns="91425" tIns="91425" rIns="91425" bIns="91425"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Compassion Satisfaction</a:t>
              </a:r>
            </a:p>
          </p:txBody>
        </p:sp>
        <p:sp>
          <p:nvSpPr>
            <p:cNvPr id="156" name="Shape 156"/>
            <p:cNvSpPr/>
            <p:nvPr/>
          </p:nvSpPr>
          <p:spPr>
            <a:xfrm>
              <a:off x="3903096" y="1142578"/>
              <a:ext cx="2092546" cy="587490"/>
            </a:xfrm>
            <a:custGeom>
              <a:avLst/>
              <a:gdLst/>
              <a:ahLst/>
              <a:cxnLst/>
              <a:rect l="0" t="0" r="0" b="0"/>
              <a:pathLst>
                <a:path w="120000" h="120000" extrusionOk="0">
                  <a:moveTo>
                    <a:pt x="0" y="0"/>
                  </a:moveTo>
                  <a:lnTo>
                    <a:pt x="0" y="59999"/>
                  </a:lnTo>
                  <a:lnTo>
                    <a:pt x="120000" y="59999"/>
                  </a:lnTo>
                  <a:lnTo>
                    <a:pt x="120000" y="120000"/>
                  </a:lnTo>
                </a:path>
              </a:pathLst>
            </a:custGeom>
            <a:noFill/>
            <a:ln w="25400" cap="flat" cmpd="sng">
              <a:solidFill>
                <a:srgbClr val="3B6495"/>
              </a:solidFill>
              <a:prstDash val="solid"/>
              <a:round/>
              <a:headEnd type="none" w="med" len="med"/>
              <a:tailEnd type="none" w="med" len="med"/>
            </a:ln>
          </p:spPr>
        </p:sp>
        <p:sp>
          <p:nvSpPr>
            <p:cNvPr id="157" name="Shape 157"/>
            <p:cNvSpPr/>
            <p:nvPr/>
          </p:nvSpPr>
          <p:spPr>
            <a:xfrm>
              <a:off x="4993819" y="1730069"/>
              <a:ext cx="2003648" cy="1142578"/>
            </a:xfrm>
            <a:prstGeom prst="roundRect">
              <a:avLst>
                <a:gd name="adj" fmla="val 10000"/>
              </a:avLst>
            </a:prstGeom>
            <a:solidFill>
              <a:srgbClr val="FFFF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8" name="Shape 158"/>
            <p:cNvSpPr txBox="1"/>
            <p:nvPr/>
          </p:nvSpPr>
          <p:spPr>
            <a:xfrm>
              <a:off x="5027285" y="1763534"/>
              <a:ext cx="1936719" cy="1075647"/>
            </a:xfrm>
            <a:prstGeom prst="rect">
              <a:avLst/>
            </a:prstGeom>
            <a:noFill/>
            <a:ln>
              <a:noFill/>
            </a:ln>
          </p:spPr>
          <p:txBody>
            <a:bodyPr lIns="91425" tIns="91425" rIns="91425" bIns="91425"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400" b="0" i="0" u="none" strike="noStrike" cap="none" dirty="0">
                  <a:solidFill>
                    <a:schemeClr val="dk1"/>
                  </a:solidFill>
                  <a:latin typeface="Arial"/>
                  <a:ea typeface="Arial"/>
                  <a:cs typeface="Arial"/>
                  <a:sym typeface="Arial"/>
                </a:rPr>
                <a:t>Compassion Fatigue</a:t>
              </a:r>
            </a:p>
          </p:txBody>
        </p:sp>
        <p:sp>
          <p:nvSpPr>
            <p:cNvPr id="159" name="Shape 159"/>
            <p:cNvSpPr/>
            <p:nvPr/>
          </p:nvSpPr>
          <p:spPr>
            <a:xfrm>
              <a:off x="4881630" y="2872649"/>
              <a:ext cx="1114014" cy="328170"/>
            </a:xfrm>
            <a:custGeom>
              <a:avLst/>
              <a:gdLst/>
              <a:ahLst/>
              <a:cxnLst/>
              <a:rect l="0" t="0" r="0" b="0"/>
              <a:pathLst>
                <a:path w="120000" h="120000" extrusionOk="0">
                  <a:moveTo>
                    <a:pt x="120000" y="0"/>
                  </a:moveTo>
                  <a:lnTo>
                    <a:pt x="120000" y="59999"/>
                  </a:lnTo>
                  <a:lnTo>
                    <a:pt x="0" y="59999"/>
                  </a:lnTo>
                  <a:lnTo>
                    <a:pt x="0" y="120000"/>
                  </a:lnTo>
                </a:path>
              </a:pathLst>
            </a:custGeom>
            <a:noFill/>
            <a:ln w="25400" cap="flat" cmpd="sng">
              <a:solidFill>
                <a:srgbClr val="4674AA"/>
              </a:solidFill>
              <a:prstDash val="solid"/>
              <a:round/>
              <a:headEnd type="none" w="med" len="med"/>
              <a:tailEnd type="none" w="med" len="med"/>
            </a:ln>
          </p:spPr>
        </p:sp>
        <p:sp>
          <p:nvSpPr>
            <p:cNvPr id="160" name="Shape 160"/>
            <p:cNvSpPr/>
            <p:nvPr/>
          </p:nvSpPr>
          <p:spPr>
            <a:xfrm>
              <a:off x="4024696" y="3200821"/>
              <a:ext cx="1713868" cy="1142578"/>
            </a:xfrm>
            <a:prstGeom prst="roundRect">
              <a:avLst>
                <a:gd name="adj" fmla="val 10000"/>
              </a:avLst>
            </a:prstGeom>
            <a:solidFill>
              <a:srgbClr val="7F7F7F"/>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1" name="Shape 161"/>
            <p:cNvSpPr txBox="1"/>
            <p:nvPr/>
          </p:nvSpPr>
          <p:spPr>
            <a:xfrm>
              <a:off x="4058160" y="3234285"/>
              <a:ext cx="1646938" cy="1075647"/>
            </a:xfrm>
            <a:prstGeom prst="rect">
              <a:avLst/>
            </a:prstGeom>
            <a:noFill/>
            <a:ln>
              <a:noFill/>
            </a:ln>
          </p:spPr>
          <p:txBody>
            <a:bodyPr lIns="91425" tIns="91425" rIns="91425" bIns="91425"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Burnout</a:t>
              </a:r>
            </a:p>
          </p:txBody>
        </p:sp>
        <p:sp>
          <p:nvSpPr>
            <p:cNvPr id="162" name="Shape 162"/>
            <p:cNvSpPr/>
            <p:nvPr/>
          </p:nvSpPr>
          <p:spPr>
            <a:xfrm>
              <a:off x="5995644" y="2872649"/>
              <a:ext cx="1114014" cy="328170"/>
            </a:xfrm>
            <a:custGeom>
              <a:avLst/>
              <a:gdLst/>
              <a:ahLst/>
              <a:cxnLst/>
              <a:rect l="0" t="0" r="0" b="0"/>
              <a:pathLst>
                <a:path w="120000" h="120000" extrusionOk="0">
                  <a:moveTo>
                    <a:pt x="0" y="0"/>
                  </a:moveTo>
                  <a:lnTo>
                    <a:pt x="0" y="59999"/>
                  </a:lnTo>
                  <a:lnTo>
                    <a:pt x="120000" y="59999"/>
                  </a:lnTo>
                  <a:lnTo>
                    <a:pt x="120000" y="120000"/>
                  </a:lnTo>
                </a:path>
              </a:pathLst>
            </a:custGeom>
            <a:noFill/>
            <a:ln w="25400" cap="flat" cmpd="sng">
              <a:solidFill>
                <a:srgbClr val="4674AA"/>
              </a:solidFill>
              <a:prstDash val="solid"/>
              <a:round/>
              <a:headEnd type="none" w="med" len="med"/>
              <a:tailEnd type="none" w="med" len="med"/>
            </a:ln>
          </p:spPr>
        </p:sp>
        <p:sp>
          <p:nvSpPr>
            <p:cNvPr id="163" name="Shape 163"/>
            <p:cNvSpPr/>
            <p:nvPr/>
          </p:nvSpPr>
          <p:spPr>
            <a:xfrm>
              <a:off x="6252725" y="3200821"/>
              <a:ext cx="1713868" cy="1142578"/>
            </a:xfrm>
            <a:prstGeom prst="roundRect">
              <a:avLst>
                <a:gd name="adj" fmla="val 10000"/>
              </a:avLst>
            </a:prstGeom>
            <a:solidFill>
              <a:srgbClr val="FF00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 name="Shape 164"/>
            <p:cNvSpPr txBox="1"/>
            <p:nvPr/>
          </p:nvSpPr>
          <p:spPr>
            <a:xfrm>
              <a:off x="6286189" y="3234285"/>
              <a:ext cx="1646938" cy="1075647"/>
            </a:xfrm>
            <a:prstGeom prst="rect">
              <a:avLst/>
            </a:prstGeom>
            <a:noFill/>
            <a:ln>
              <a:noFill/>
            </a:ln>
          </p:spPr>
          <p:txBody>
            <a:bodyPr lIns="91425" tIns="91425" rIns="91425" bIns="91425"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Secondary Trauma</a:t>
              </a:r>
            </a:p>
          </p:txBody>
        </p:sp>
      </p:grpSp>
      <p:sp>
        <p:nvSpPr>
          <p:cNvPr id="165" name="Shape 165"/>
          <p:cNvSpPr txBox="1"/>
          <p:nvPr/>
        </p:nvSpPr>
        <p:spPr>
          <a:xfrm>
            <a:off x="4599891" y="6452569"/>
            <a:ext cx="184666"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6" name="Shape 166"/>
          <p:cNvSpPr txBox="1"/>
          <p:nvPr/>
        </p:nvSpPr>
        <p:spPr>
          <a:xfrm>
            <a:off x="2832022" y="5913903"/>
            <a:ext cx="2133599"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7" name="Shape 167"/>
          <p:cNvSpPr/>
          <p:nvPr/>
        </p:nvSpPr>
        <p:spPr>
          <a:xfrm>
            <a:off x="178036" y="6020387"/>
            <a:ext cx="3736920" cy="261609"/>
          </a:xfrm>
          <a:prstGeom prst="rect">
            <a:avLst/>
          </a:prstGeom>
          <a:noFill/>
          <a:ln>
            <a:noFill/>
          </a:ln>
        </p:spPr>
        <p:txBody>
          <a:bodyPr lIns="91425" tIns="45700" rIns="91425" bIns="45700" anchor="t" anchorCtr="0">
            <a:noAutofit/>
          </a:bodyPr>
          <a:lstStyle/>
          <a:p>
            <a:pPr marL="457200" marR="0" lvl="1" indent="0" algn="l" rtl="0">
              <a:lnSpc>
                <a:spcPct val="100000"/>
              </a:lnSpc>
              <a:spcBef>
                <a:spcPts val="0"/>
              </a:spcBef>
              <a:spcAft>
                <a:spcPts val="0"/>
              </a:spcAft>
              <a:buClr>
                <a:srgbClr val="000000"/>
              </a:buClr>
              <a:buFont typeface="Arial"/>
              <a:buChar char="–"/>
            </a:pPr>
            <a:endParaRPr/>
          </a:p>
        </p:txBody>
      </p:sp>
      <p:sp>
        <p:nvSpPr>
          <p:cNvPr id="168" name="Shape 168"/>
          <p:cNvSpPr txBox="1"/>
          <p:nvPr/>
        </p:nvSpPr>
        <p:spPr>
          <a:xfrm>
            <a:off x="521800" y="4982000"/>
            <a:ext cx="7156200" cy="834900"/>
          </a:xfrm>
          <a:prstGeom prst="rect">
            <a:avLst/>
          </a:prstGeom>
          <a:noFill/>
          <a:ln>
            <a:noFill/>
          </a:ln>
        </p:spPr>
        <p:txBody>
          <a:bodyPr lIns="91425" tIns="91425" rIns="91425" bIns="91425" anchor="t" anchorCtr="0">
            <a:noAutofit/>
          </a:bodyPr>
          <a:lstStyle/>
          <a:p>
            <a:pPr lvl="0">
              <a:spcBef>
                <a:spcPts val="0"/>
              </a:spcBef>
              <a:buNone/>
            </a:pPr>
            <a:r>
              <a:rPr lang="en-US" sz="2400" dirty="0"/>
              <a:t>30-item self report</a:t>
            </a:r>
          </a:p>
          <a:p>
            <a:pPr lvl="0">
              <a:spcBef>
                <a:spcPts val="0"/>
              </a:spcBef>
              <a:buNone/>
            </a:pPr>
            <a:r>
              <a:rPr lang="en-US" sz="2400" dirty="0"/>
              <a:t>Freely available</a:t>
            </a:r>
          </a:p>
          <a:p>
            <a:pPr marL="0" lvl="0" indent="0" rtl="0">
              <a:spcBef>
                <a:spcPts val="0"/>
              </a:spcBef>
              <a:buNone/>
            </a:pPr>
            <a:endParaRPr sz="1100">
              <a:solidFill>
                <a:schemeClr val="dk1"/>
              </a:solidFill>
            </a:endParaRPr>
          </a:p>
          <a:p>
            <a:pPr marL="0" lvl="0" indent="0" rtl="0">
              <a:spcBef>
                <a:spcPts val="0"/>
              </a:spcBef>
              <a:buNone/>
            </a:pPr>
            <a:endParaRPr sz="1100">
              <a:solidFill>
                <a:schemeClr val="dk1"/>
              </a:solidFill>
            </a:endParaRPr>
          </a:p>
          <a:p>
            <a:pPr marL="0" lvl="0" indent="0" rtl="0">
              <a:spcBef>
                <a:spcPts val="0"/>
              </a:spcBef>
              <a:buNone/>
            </a:pPr>
            <a:r>
              <a:rPr lang="en-US" sz="1100" dirty="0">
                <a:solidFill>
                  <a:schemeClr val="dk1"/>
                </a:solidFill>
              </a:rPr>
              <a:t>Copyright Beth Hudnal Stamm, 2009  www.ProQOL.org</a:t>
            </a:r>
          </a:p>
          <a:p>
            <a:pPr lvl="0">
              <a:spcBef>
                <a:spcPts val="0"/>
              </a:spcBef>
              <a:buNone/>
            </a:pPr>
            <a:endParaRPr/>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A316A"/>
              </a:buClr>
              <a:buSzPct val="25000"/>
              <a:buFont typeface="Calibri"/>
              <a:buNone/>
            </a:pPr>
            <a:r>
              <a:rPr lang="en-US" dirty="0"/>
              <a:t>ProQOL</a:t>
            </a:r>
          </a:p>
        </p:txBody>
      </p:sp>
      <p:sp>
        <p:nvSpPr>
          <p:cNvPr id="175" name="Shape 175"/>
          <p:cNvSpPr txBox="1">
            <a:spLocks noGrp="1"/>
          </p:cNvSpPr>
          <p:nvPr>
            <p:ph type="body" idx="1"/>
          </p:nvPr>
        </p:nvSpPr>
        <p:spPr>
          <a:xfrm>
            <a:off x="457200" y="1227500"/>
            <a:ext cx="8229600" cy="5021700"/>
          </a:xfrm>
          <a:prstGeom prst="rect">
            <a:avLst/>
          </a:prstGeom>
          <a:noFill/>
          <a:ln>
            <a:noFill/>
          </a:ln>
        </p:spPr>
        <p:txBody>
          <a:bodyPr lIns="91425" tIns="91425" rIns="91425" bIns="91425" anchor="t" anchorCtr="0">
            <a:noAutofit/>
          </a:bodyPr>
          <a:lstStyle/>
          <a:p>
            <a:pPr marL="342900" marR="0" lvl="0" indent="-104140" algn="l" rtl="0">
              <a:lnSpc>
                <a:spcPct val="8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Compassion Satisfaction</a:t>
            </a:r>
          </a:p>
          <a:p>
            <a:pPr marR="0" lvl="2" algn="l" rtl="0">
              <a:lnSpc>
                <a:spcPct val="80000"/>
              </a:lnSpc>
              <a:spcBef>
                <a:spcPts val="560"/>
              </a:spcBef>
              <a:spcAft>
                <a:spcPts val="0"/>
              </a:spcAft>
              <a:buClr>
                <a:schemeClr val="dk1"/>
              </a:buClr>
              <a:buSzPct val="100000"/>
              <a:buFont typeface="Arial"/>
            </a:pPr>
            <a:r>
              <a:rPr lang="en-US" sz="2400" dirty="0"/>
              <a:t>“I like my work”, “I am proud of what I can do to help”, I am happy that I chose this work”</a:t>
            </a:r>
          </a:p>
          <a:p>
            <a:pPr marL="342900" marR="0" lvl="0" indent="-104140" algn="l" rtl="0">
              <a:lnSpc>
                <a:spcPct val="80000"/>
              </a:lnSpc>
              <a:spcBef>
                <a:spcPts val="64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Compassion Fatigue</a:t>
            </a:r>
          </a:p>
          <a:p>
            <a:pPr marR="0" lvl="1" algn="l" rtl="0">
              <a:lnSpc>
                <a:spcPct val="80000"/>
              </a:lnSpc>
              <a:spcBef>
                <a:spcPts val="64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Burnout</a:t>
            </a:r>
          </a:p>
          <a:p>
            <a:pPr marR="0" lvl="2" algn="l" rtl="0">
              <a:lnSpc>
                <a:spcPct val="80000"/>
              </a:lnSpc>
              <a:spcBef>
                <a:spcPts val="560"/>
              </a:spcBef>
              <a:spcAft>
                <a:spcPts val="0"/>
              </a:spcAft>
              <a:buClr>
                <a:schemeClr val="dk1"/>
              </a:buClr>
              <a:buSzPct val="100000"/>
              <a:buFont typeface="Arial"/>
            </a:pPr>
            <a:r>
              <a:rPr lang="en-US" sz="2400" dirty="0"/>
              <a:t>“I feel trapped by my job”, “I feel bogged down by the system”, “I feel overwhelmed b/c my caseload seems </a:t>
            </a:r>
            <a:r>
              <a:rPr lang="en-US" dirty="0"/>
              <a:t>endless”</a:t>
            </a:r>
          </a:p>
          <a:p>
            <a:pPr marR="0" lvl="1" algn="l" rtl="0">
              <a:lnSpc>
                <a:spcPct val="80000"/>
              </a:lnSpc>
              <a:spcBef>
                <a:spcPts val="64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Work-related traumatic stress</a:t>
            </a:r>
          </a:p>
          <a:p>
            <a:pPr lvl="2" rtl="0">
              <a:lnSpc>
                <a:spcPct val="80000"/>
              </a:lnSpc>
              <a:spcBef>
                <a:spcPts val="0"/>
              </a:spcBef>
            </a:pPr>
            <a:r>
              <a:rPr lang="en-US" sz="2400" dirty="0"/>
              <a:t>“I feel depressed b/c of the traumatic experiences of the people I help</a:t>
            </a:r>
            <a:r>
              <a:rPr lang="en-US" dirty="0"/>
              <a:t>”, “Because of my work, I have felt on edge about various things.”  </a:t>
            </a:r>
          </a:p>
        </p:txBody>
      </p:sp>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A316A"/>
              </a:buClr>
              <a:buSzPct val="25000"/>
              <a:buFont typeface="Calibri"/>
              <a:buNone/>
            </a:pPr>
            <a:r>
              <a:rPr lang="en-US" dirty="0"/>
              <a:t>Maslach Burnout </a:t>
            </a:r>
            <a:r>
              <a:rPr lang="en-US" dirty="0" smtClean="0"/>
              <a:t>Inventory  (</a:t>
            </a:r>
            <a:r>
              <a:rPr lang="en-US" sz="4400" b="1" i="0" u="none" strike="noStrike" cap="none" dirty="0" smtClean="0">
                <a:solidFill>
                  <a:srgbClr val="0A316A"/>
                </a:solidFill>
                <a:latin typeface="Calibri"/>
                <a:ea typeface="Calibri"/>
                <a:cs typeface="Calibri"/>
                <a:sym typeface="Calibri"/>
              </a:rPr>
              <a:t>MBI)</a:t>
            </a:r>
            <a:endParaRPr lang="en-US" sz="4400" b="1" i="0" u="none" strike="noStrike" cap="none" dirty="0">
              <a:solidFill>
                <a:srgbClr val="0A316A"/>
              </a:solidFill>
              <a:latin typeface="Calibri"/>
              <a:ea typeface="Calibri"/>
              <a:cs typeface="Calibri"/>
              <a:sym typeface="Calibri"/>
            </a:endParaRPr>
          </a:p>
        </p:txBody>
      </p:sp>
      <p:sp>
        <p:nvSpPr>
          <p:cNvPr id="181" name="Shape 181"/>
          <p:cNvSpPr txBox="1">
            <a:spLocks noGrp="1"/>
          </p:cNvSpPr>
          <p:nvPr>
            <p:ph type="body" idx="1"/>
          </p:nvPr>
        </p:nvSpPr>
        <p:spPr>
          <a:xfrm>
            <a:off x="457200" y="1383488"/>
            <a:ext cx="8229600" cy="504535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dirty="0">
                <a:solidFill>
                  <a:schemeClr val="dk1"/>
                </a:solidFill>
                <a:latin typeface="Calibri"/>
                <a:ea typeface="Calibri"/>
                <a:cs typeface="Calibri"/>
                <a:sym typeface="Calibri"/>
              </a:rPr>
              <a:t>Christina Maslach et al., (1996)</a:t>
            </a:r>
            <a:r>
              <a:rPr lang="en-US" sz="2800" dirty="0"/>
              <a:t>.  </a:t>
            </a:r>
          </a:p>
          <a:p>
            <a:pPr marL="0" marR="0" lvl="0" indent="0" algn="l" rtl="0">
              <a:lnSpc>
                <a:spcPct val="100000"/>
              </a:lnSpc>
              <a:spcBef>
                <a:spcPts val="0"/>
              </a:spcBef>
              <a:spcAft>
                <a:spcPts val="0"/>
              </a:spcAft>
              <a:buClr>
                <a:schemeClr val="dk1"/>
              </a:buClr>
              <a:buSzPct val="25000"/>
              <a:buFont typeface="Arial"/>
              <a:buNone/>
            </a:pPr>
            <a:endParaRPr sz="2800" b="0" i="0" u="none" strike="noStrike" cap="none" dirty="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Designed to measure burnout</a:t>
            </a:r>
          </a:p>
          <a:p>
            <a:pPr marL="457200" marR="0" lvl="0" indent="-4572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Validated tool </a:t>
            </a:r>
          </a:p>
          <a:p>
            <a:pPr marL="457200" marR="0" lvl="0" indent="-4572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Used in other physician resilience studies</a:t>
            </a:r>
          </a:p>
          <a:p>
            <a:pPr marL="457200" marR="0" lvl="0" indent="-457200" algn="l" rtl="0">
              <a:lnSpc>
                <a:spcPct val="100000"/>
              </a:lnSpc>
              <a:spcBef>
                <a:spcPts val="0"/>
              </a:spcBef>
              <a:spcAft>
                <a:spcPts val="0"/>
              </a:spcAft>
              <a:buClr>
                <a:schemeClr val="dk1"/>
              </a:buClr>
              <a:buSzPct val="100000"/>
              <a:buFont typeface="Arial"/>
              <a:buChar char="•"/>
            </a:pPr>
            <a:r>
              <a:rPr lang="en-US" sz="2800" dirty="0"/>
              <a:t>Available for purchase</a:t>
            </a:r>
          </a:p>
        </p:txBody>
      </p:sp>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A316A"/>
              </a:buClr>
              <a:buSzPct val="25000"/>
              <a:buFont typeface="Calibri"/>
              <a:buNone/>
            </a:pPr>
            <a:r>
              <a:rPr lang="en-US" sz="4400" b="1" i="0" u="none" strike="noStrike" cap="none" dirty="0">
                <a:solidFill>
                  <a:srgbClr val="0A316A"/>
                </a:solidFill>
                <a:latin typeface="Calibri"/>
                <a:ea typeface="Calibri"/>
                <a:cs typeface="Calibri"/>
                <a:sym typeface="Calibri"/>
              </a:rPr>
              <a:t>Categories in MBI</a:t>
            </a:r>
          </a:p>
        </p:txBody>
      </p:sp>
      <p:sp>
        <p:nvSpPr>
          <p:cNvPr id="187" name="Shape 187"/>
          <p:cNvSpPr txBox="1">
            <a:spLocks noGrp="1"/>
          </p:cNvSpPr>
          <p:nvPr>
            <p:ph type="body" idx="1"/>
          </p:nvPr>
        </p:nvSpPr>
        <p:spPr>
          <a:xfrm>
            <a:off x="457200" y="1314450"/>
            <a:ext cx="8229600" cy="4526100"/>
          </a:xfrm>
          <a:prstGeom prst="rect">
            <a:avLst/>
          </a:prstGeom>
          <a:noFill/>
          <a:ln>
            <a:noFill/>
          </a:ln>
        </p:spPr>
        <p:txBody>
          <a:bodyPr lIns="91425" tIns="91425" rIns="91425" bIns="91425" anchor="t" anchorCtr="0">
            <a:noAutofit/>
          </a:bodyPr>
          <a:lstStyle/>
          <a:p>
            <a:pPr marL="533400" marR="0" lvl="0" indent="-4572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Emotional Exhaustion  - feelings of being emotionally overextended and exhausted by one's work </a:t>
            </a:r>
          </a:p>
          <a:p>
            <a:pPr marL="533400" marR="0" lvl="0" indent="-457200" algn="l" rtl="0">
              <a:lnSpc>
                <a:spcPct val="100000"/>
              </a:lnSpc>
              <a:spcBef>
                <a:spcPts val="0"/>
              </a:spcBef>
              <a:spcAft>
                <a:spcPts val="0"/>
              </a:spcAft>
              <a:buClr>
                <a:schemeClr val="dk1"/>
              </a:buClr>
              <a:buSzPct val="100000"/>
              <a:buFont typeface="Arial"/>
              <a:buChar char="•"/>
            </a:pPr>
            <a:r>
              <a:rPr lang="en-US" dirty="0"/>
              <a:t>Cynicism/depersonalization</a:t>
            </a:r>
            <a:r>
              <a:rPr lang="en-US" sz="3200" b="0" i="0" u="none" strike="noStrike" cap="none" dirty="0">
                <a:solidFill>
                  <a:schemeClr val="dk1"/>
                </a:solidFill>
                <a:latin typeface="Calibri"/>
                <a:ea typeface="Calibri"/>
                <a:cs typeface="Calibri"/>
                <a:sym typeface="Calibri"/>
              </a:rPr>
              <a:t>  - an unfeeling and impersonal response toward recipients of one's service, care treatment, or instruction</a:t>
            </a:r>
          </a:p>
          <a:p>
            <a:pPr marL="533400" marR="0" lvl="0" indent="-4572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Professional Efficacy  - feelings of competence and successful achievement in one's work.</a:t>
            </a:r>
          </a:p>
          <a:p>
            <a:pPr marL="76200" marR="0" lvl="0" indent="0" algn="l" rtl="0">
              <a:lnSpc>
                <a:spcPct val="100000"/>
              </a:lnSpc>
              <a:spcBef>
                <a:spcPts val="0"/>
              </a:spcBef>
              <a:spcAft>
                <a:spcPts val="0"/>
              </a:spcAft>
              <a:buClr>
                <a:schemeClr val="dk1"/>
              </a:buClr>
              <a:buSzPct val="25000"/>
              <a:buFont typeface="Arial"/>
              <a:buNone/>
            </a:pPr>
            <a:r>
              <a:rPr lang="en-US" sz="1050" b="0" i="0" u="none" strike="noStrike" cap="none" dirty="0">
                <a:solidFill>
                  <a:schemeClr val="dk1"/>
                </a:solidFill>
                <a:latin typeface="Calibri"/>
                <a:ea typeface="Calibri"/>
                <a:cs typeface="Calibri"/>
                <a:sym typeface="Calibri"/>
              </a:rPr>
              <a:t>http://www.mindgarden.com/117-maslach-burnout-inventory</a:t>
            </a:r>
          </a:p>
          <a:p>
            <a:pPr marL="76200" marR="0" lvl="0" indent="0" algn="l" rtl="0">
              <a:lnSpc>
                <a:spcPct val="100000"/>
              </a:lnSpc>
              <a:spcBef>
                <a:spcPts val="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A316A"/>
              </a:buClr>
              <a:buSzPct val="25000"/>
              <a:buFont typeface="Calibri"/>
              <a:buNone/>
            </a:pPr>
            <a:r>
              <a:rPr lang="en-US" sz="4400" b="1" i="0" u="none" strike="noStrike" cap="none" dirty="0">
                <a:solidFill>
                  <a:srgbClr val="0A316A"/>
                </a:solidFill>
                <a:latin typeface="Calibri"/>
                <a:ea typeface="Calibri"/>
                <a:cs typeface="Calibri"/>
                <a:sym typeface="Calibri"/>
              </a:rPr>
              <a:t>Structure</a:t>
            </a:r>
          </a:p>
        </p:txBody>
      </p:sp>
      <p:sp>
        <p:nvSpPr>
          <p:cNvPr id="194" name="Shape 194"/>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8 sessions in a 16 week time </a:t>
            </a:r>
            <a:r>
              <a:rPr lang="en-US" sz="3200" b="0" i="0" u="none" strike="noStrike" cap="none" dirty="0" smtClean="0">
                <a:solidFill>
                  <a:schemeClr val="dk1"/>
                </a:solidFill>
                <a:latin typeface="Calibri"/>
                <a:ea typeface="Calibri"/>
                <a:cs typeface="Calibri"/>
                <a:sym typeface="Calibri"/>
              </a:rPr>
              <a:t>frame</a:t>
            </a:r>
          </a:p>
          <a:p>
            <a:pPr marL="228600" marR="0" lvl="0" indent="0" algn="l" rtl="0">
              <a:lnSpc>
                <a:spcPct val="100000"/>
              </a:lnSpc>
              <a:spcBef>
                <a:spcPts val="0"/>
              </a:spcBef>
              <a:spcAft>
                <a:spcPts val="0"/>
              </a:spcAft>
              <a:buClr>
                <a:schemeClr val="dk1"/>
              </a:buClr>
              <a:buSzPct val="100000"/>
              <a:buNone/>
            </a:pPr>
            <a:endParaRPr lang="en-US" sz="3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dk1"/>
              </a:buClr>
              <a:buSzPct val="100000"/>
              <a:buFont typeface="Arial"/>
              <a:buChar char="•"/>
            </a:pPr>
            <a:r>
              <a:rPr lang="en-US" dirty="0"/>
              <a:t>Offered at</a:t>
            </a:r>
            <a:r>
              <a:rPr lang="en-US" sz="3200" b="0" i="0" u="none" strike="noStrike" cap="none" dirty="0">
                <a:solidFill>
                  <a:schemeClr val="dk1"/>
                </a:solidFill>
                <a:latin typeface="Calibri"/>
                <a:ea typeface="Calibri"/>
                <a:cs typeface="Calibri"/>
                <a:sym typeface="Calibri"/>
              </a:rPr>
              <a:t> 2 sites - same content repeated</a:t>
            </a:r>
          </a:p>
          <a:p>
            <a:pPr marL="1371600" marR="0" lvl="2" indent="-228600" algn="l" rtl="0">
              <a:lnSpc>
                <a:spcPct val="10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La Crosse/</a:t>
            </a:r>
            <a:r>
              <a:rPr lang="en-US" sz="2400" b="0" i="0" u="none" strike="noStrike" cap="none" dirty="0" smtClean="0">
                <a:solidFill>
                  <a:schemeClr val="dk1"/>
                </a:solidFill>
                <a:latin typeface="Calibri"/>
                <a:ea typeface="Calibri"/>
                <a:cs typeface="Calibri"/>
                <a:sym typeface="Calibri"/>
              </a:rPr>
              <a:t>Onalaska</a:t>
            </a:r>
          </a:p>
          <a:p>
            <a:pPr marR="0" lvl="2" indent="0" algn="l" rtl="0">
              <a:lnSpc>
                <a:spcPct val="100000"/>
              </a:lnSpc>
              <a:spcBef>
                <a:spcPts val="0"/>
              </a:spcBef>
              <a:spcAft>
                <a:spcPts val="0"/>
              </a:spcAft>
              <a:buClr>
                <a:schemeClr val="dk1"/>
              </a:buClr>
              <a:buSzPct val="100000"/>
              <a:buNone/>
            </a:pPr>
            <a:endParaRPr lang="en-US" sz="24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Protected time - (1 hour/session) at 8 </a:t>
            </a:r>
            <a:r>
              <a:rPr lang="en-US" sz="3200" b="0" i="0" u="none" strike="noStrike" cap="none" dirty="0" smtClean="0">
                <a:solidFill>
                  <a:schemeClr val="dk1"/>
                </a:solidFill>
                <a:latin typeface="Calibri"/>
                <a:ea typeface="Calibri"/>
                <a:cs typeface="Calibri"/>
                <a:sym typeface="Calibri"/>
              </a:rPr>
              <a:t>am</a:t>
            </a:r>
          </a:p>
          <a:p>
            <a:pPr marL="228600" marR="0" lvl="0" indent="0" algn="l" rtl="0">
              <a:lnSpc>
                <a:spcPct val="100000"/>
              </a:lnSpc>
              <a:spcBef>
                <a:spcPts val="0"/>
              </a:spcBef>
              <a:spcAft>
                <a:spcPts val="0"/>
              </a:spcAft>
              <a:buClr>
                <a:schemeClr val="dk1"/>
              </a:buClr>
              <a:buSzPct val="100000"/>
              <a:buNone/>
            </a:pPr>
            <a:endParaRPr lang="en-US" sz="3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Invited to attend any or all sessions</a:t>
            </a:r>
          </a:p>
          <a:p>
            <a:pPr marL="342900" marR="0" lvl="0" indent="-13970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p:txBody>
      </p:sp>
      <p:sp>
        <p:nvSpPr>
          <p:cNvPr id="195" name="Shape 195"/>
          <p:cNvSpPr txBox="1"/>
          <p:nvPr/>
        </p:nvSpPr>
        <p:spPr>
          <a:xfrm>
            <a:off x="858125" y="506837"/>
            <a:ext cx="7806600" cy="910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A316A"/>
              </a:buClr>
              <a:buSzPct val="25000"/>
              <a:buFont typeface="Calibri"/>
              <a:buNone/>
            </a:pPr>
            <a:r>
              <a:rPr lang="en-US" sz="4400" b="1" i="0" u="none" strike="noStrike" cap="none" dirty="0">
                <a:solidFill>
                  <a:srgbClr val="0A316A"/>
                </a:solidFill>
                <a:latin typeface="Calibri"/>
                <a:ea typeface="Calibri"/>
                <a:cs typeface="Calibri"/>
                <a:sym typeface="Calibri"/>
              </a:rPr>
              <a:t>Participants</a:t>
            </a:r>
          </a:p>
        </p:txBody>
      </p:sp>
      <p:sp>
        <p:nvSpPr>
          <p:cNvPr id="202" name="Shape 202"/>
          <p:cNvSpPr txBox="1">
            <a:spLocks noGrp="1"/>
          </p:cNvSpPr>
          <p:nvPr>
            <p:ph type="body" idx="1"/>
          </p:nvPr>
        </p:nvSpPr>
        <p:spPr>
          <a:xfrm>
            <a:off x="457200" y="1294325"/>
            <a:ext cx="8229600" cy="45261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33 MD/DO/APNPs in Department of Pediatrics invited - outpatient clinicians and hospitalists</a:t>
            </a: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17.8 (12.1) average years in practice </a:t>
            </a:r>
          </a:p>
          <a:p>
            <a:pPr marR="0" lvl="2" algn="l" rtl="0">
              <a:lnSpc>
                <a:spcPct val="100000"/>
              </a:lnSpc>
              <a:spcBef>
                <a:spcPts val="0"/>
              </a:spcBef>
              <a:spcAft>
                <a:spcPts val="0"/>
              </a:spcAft>
            </a:pPr>
            <a:r>
              <a:rPr lang="en-US" dirty="0"/>
              <a:t>Range 1-40 </a:t>
            </a:r>
            <a:r>
              <a:rPr lang="en-US" dirty="0"/>
              <a:t>yrs</a:t>
            </a:r>
            <a:endParaRPr lang="en-US" dirty="0"/>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27 completed at least 1 piece of data</a:t>
            </a:r>
          </a:p>
          <a:p>
            <a:pPr marL="18288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18 completed pre </a:t>
            </a:r>
            <a:r>
              <a:rPr lang="en-US" sz="3200" b="1" i="0" u="none" strike="noStrike" cap="none" dirty="0">
                <a:solidFill>
                  <a:schemeClr val="dk1"/>
                </a:solidFill>
                <a:latin typeface="Calibri"/>
                <a:ea typeface="Calibri"/>
                <a:cs typeface="Calibri"/>
                <a:sym typeface="Calibri"/>
              </a:rPr>
              <a:t>and</a:t>
            </a:r>
            <a:r>
              <a:rPr lang="en-US" sz="3200" b="0" i="0" u="none" strike="noStrike" cap="none" dirty="0">
                <a:solidFill>
                  <a:schemeClr val="dk1"/>
                </a:solidFill>
                <a:latin typeface="Calibri"/>
                <a:ea typeface="Calibri"/>
                <a:cs typeface="Calibri"/>
                <a:sym typeface="Calibri"/>
              </a:rPr>
              <a:t> post measures</a:t>
            </a:r>
          </a:p>
          <a:p>
            <a:pPr marL="18288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4 who did not attend any sessions</a:t>
            </a:r>
          </a:p>
          <a:p>
            <a:pPr marL="1828800" marR="0" lvl="0" indent="-228600" algn="l" rtl="0">
              <a:lnSpc>
                <a:spcPct val="100000"/>
              </a:lnSpc>
              <a:spcBef>
                <a:spcPts val="0"/>
              </a:spcBef>
              <a:spcAft>
                <a:spcPts val="0"/>
              </a:spcAft>
              <a:buClr>
                <a:schemeClr val="dk1"/>
              </a:buClr>
              <a:buSzPct val="100000"/>
              <a:buFont typeface="Arial"/>
              <a:buChar char="•"/>
            </a:pPr>
            <a:r>
              <a:rPr lang="en-US" sz="3200" b="1" i="0" u="sng" strike="noStrike" cap="none" dirty="0">
                <a:solidFill>
                  <a:schemeClr val="dk1"/>
                </a:solidFill>
                <a:latin typeface="Calibri"/>
                <a:ea typeface="Calibri"/>
                <a:cs typeface="Calibri"/>
                <a:sym typeface="Calibri"/>
              </a:rPr>
              <a:t>14</a:t>
            </a:r>
            <a:r>
              <a:rPr lang="en-US" sz="3200" b="1" i="0" u="none" strike="noStrike" cap="none" dirty="0">
                <a:solidFill>
                  <a:schemeClr val="dk1"/>
                </a:solidFill>
                <a:latin typeface="Calibri"/>
                <a:ea typeface="Calibri"/>
                <a:cs typeface="Calibri"/>
                <a:sym typeface="Calibri"/>
              </a:rPr>
              <a:t> used for data presentation (11 F, 3 M) who attended </a:t>
            </a:r>
            <a:r>
              <a:rPr lang="en-US" b="1" dirty="0"/>
              <a:t>&gt;= </a:t>
            </a:r>
            <a:r>
              <a:rPr lang="en-US" sz="3200" b="1" i="0" u="none" strike="noStrike" cap="none" dirty="0">
                <a:solidFill>
                  <a:schemeClr val="dk1"/>
                </a:solidFill>
                <a:latin typeface="Calibri"/>
                <a:ea typeface="Calibri"/>
                <a:cs typeface="Calibri"/>
                <a:sym typeface="Calibri"/>
              </a:rPr>
              <a:t>1 session. </a:t>
            </a:r>
          </a:p>
          <a:p>
            <a:pPr marL="342900" marR="0" lvl="0" indent="-13970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A316A"/>
              </a:buClr>
              <a:buSzPct val="25000"/>
              <a:buFont typeface="Calibri"/>
              <a:buNone/>
            </a:pPr>
            <a:r>
              <a:rPr lang="en-US" sz="4400" b="1" i="0" u="none" strike="noStrike" cap="none" dirty="0">
                <a:solidFill>
                  <a:srgbClr val="0A316A"/>
                </a:solidFill>
                <a:latin typeface="Calibri"/>
                <a:ea typeface="Calibri"/>
                <a:cs typeface="Calibri"/>
                <a:sym typeface="Calibri"/>
              </a:rPr>
              <a:t>The Sessions</a:t>
            </a:r>
          </a:p>
        </p:txBody>
      </p:sp>
      <p:sp>
        <p:nvSpPr>
          <p:cNvPr id="208" name="Shape 208"/>
          <p:cNvSpPr txBox="1">
            <a:spLocks noGrp="1"/>
          </p:cNvSpPr>
          <p:nvPr>
            <p:ph type="body" idx="1"/>
          </p:nvPr>
        </p:nvSpPr>
        <p:spPr>
          <a:xfrm>
            <a:off x="457200" y="1600200"/>
            <a:ext cx="8229600" cy="45261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dirty="0">
                <a:solidFill>
                  <a:schemeClr val="dk1"/>
                </a:solidFill>
                <a:latin typeface="Calibri"/>
                <a:ea typeface="Calibri"/>
                <a:cs typeface="Calibri"/>
                <a:sym typeface="Calibri"/>
              </a:rPr>
              <a:t>		</a:t>
            </a:r>
          </a:p>
        </p:txBody>
      </p:sp>
      <p:sp>
        <p:nvSpPr>
          <p:cNvPr id="209" name="Shape 209"/>
          <p:cNvSpPr txBox="1">
            <a:spLocks noGrp="1"/>
          </p:cNvSpPr>
          <p:nvPr>
            <p:ph type="body" idx="1"/>
          </p:nvPr>
        </p:nvSpPr>
        <p:spPr>
          <a:xfrm>
            <a:off x="457200" y="1600200"/>
            <a:ext cx="7624200" cy="4114800"/>
          </a:xfrm>
          <a:prstGeom prst="rect">
            <a:avLst/>
          </a:prstGeom>
          <a:noFill/>
          <a:ln>
            <a:noFill/>
          </a:ln>
        </p:spPr>
        <p:txBody>
          <a:bodyPr lIns="91425" tIns="45700" rIns="91425" bIns="45700" anchor="t" anchorCtr="0">
            <a:noAutofit/>
          </a:bodyPr>
          <a:lstStyle/>
          <a:p>
            <a:pPr marL="457200" marR="0" lvl="0" indent="-419100" algn="l" rtl="0">
              <a:lnSpc>
                <a:spcPct val="100000"/>
              </a:lnSpc>
              <a:spcBef>
                <a:spcPts val="0"/>
              </a:spcBef>
              <a:spcAft>
                <a:spcPts val="0"/>
              </a:spcAft>
              <a:buClr>
                <a:schemeClr val="dk1"/>
              </a:buClr>
              <a:buSzPct val="100000"/>
              <a:buFont typeface="Calibri"/>
              <a:buAutoNum type="arabicPeriod"/>
            </a:pPr>
            <a:r>
              <a:rPr lang="en-US" sz="3000" b="0" i="0" u="none" strike="noStrike" cap="none" dirty="0">
                <a:solidFill>
                  <a:schemeClr val="dk1"/>
                </a:solidFill>
                <a:latin typeface="Calibri"/>
                <a:ea typeface="Calibri"/>
                <a:cs typeface="Calibri"/>
                <a:sym typeface="Calibri"/>
              </a:rPr>
              <a:t>Introduction and setting the stage</a:t>
            </a:r>
          </a:p>
          <a:p>
            <a:pPr marL="457200" marR="0" lvl="0" indent="-419100" algn="l" rtl="0">
              <a:lnSpc>
                <a:spcPct val="100000"/>
              </a:lnSpc>
              <a:spcBef>
                <a:spcPts val="0"/>
              </a:spcBef>
              <a:spcAft>
                <a:spcPts val="0"/>
              </a:spcAft>
              <a:buClr>
                <a:schemeClr val="dk1"/>
              </a:buClr>
              <a:buSzPct val="100000"/>
              <a:buFont typeface="Arial"/>
              <a:buAutoNum type="arabicPeriod"/>
            </a:pPr>
            <a:r>
              <a:rPr lang="en-US" sz="3000" b="0" i="0" u="none" strike="noStrike" cap="none" dirty="0">
                <a:solidFill>
                  <a:schemeClr val="dk1"/>
                </a:solidFill>
                <a:latin typeface="Calibri"/>
                <a:ea typeface="Calibri"/>
                <a:cs typeface="Calibri"/>
                <a:sym typeface="Calibri"/>
              </a:rPr>
              <a:t>Mindfulness</a:t>
            </a:r>
          </a:p>
          <a:p>
            <a:pPr marL="457200" marR="0" lvl="0" indent="-419100" algn="l" rtl="0">
              <a:lnSpc>
                <a:spcPct val="100000"/>
              </a:lnSpc>
              <a:spcBef>
                <a:spcPts val="0"/>
              </a:spcBef>
              <a:spcAft>
                <a:spcPts val="0"/>
              </a:spcAft>
              <a:buClr>
                <a:schemeClr val="dk1"/>
              </a:buClr>
              <a:buSzPct val="100000"/>
              <a:buFont typeface="Arial"/>
              <a:buAutoNum type="arabicPeriod"/>
            </a:pPr>
            <a:r>
              <a:rPr lang="en-US" sz="3000" b="0" i="0" u="none" strike="noStrike" cap="none" dirty="0">
                <a:solidFill>
                  <a:schemeClr val="dk1"/>
                </a:solidFill>
                <a:latin typeface="Calibri"/>
                <a:ea typeface="Calibri"/>
                <a:cs typeface="Calibri"/>
                <a:sym typeface="Calibri"/>
              </a:rPr>
              <a:t>Doing what matters (value-based actions)</a:t>
            </a:r>
          </a:p>
          <a:p>
            <a:pPr marL="457200" marR="0" lvl="0" indent="-419100" algn="l" rtl="0">
              <a:lnSpc>
                <a:spcPct val="100000"/>
              </a:lnSpc>
              <a:spcBef>
                <a:spcPts val="0"/>
              </a:spcBef>
              <a:spcAft>
                <a:spcPts val="0"/>
              </a:spcAft>
              <a:buClr>
                <a:schemeClr val="dk1"/>
              </a:buClr>
              <a:buSzPct val="100000"/>
              <a:buFont typeface="Arial"/>
              <a:buAutoNum type="arabicPeriod"/>
            </a:pPr>
            <a:r>
              <a:rPr lang="en-US" sz="3000" b="0" i="0" u="none" strike="noStrike" cap="none" dirty="0">
                <a:solidFill>
                  <a:schemeClr val="dk1"/>
                </a:solidFill>
                <a:latin typeface="Calibri"/>
                <a:ea typeface="Calibri"/>
                <a:cs typeface="Calibri"/>
                <a:sym typeface="Calibri"/>
              </a:rPr>
              <a:t>Self care (EAP)</a:t>
            </a:r>
          </a:p>
          <a:p>
            <a:pPr marL="457200" marR="0" lvl="0" indent="-419100" algn="l" rtl="0">
              <a:lnSpc>
                <a:spcPct val="100000"/>
              </a:lnSpc>
              <a:spcBef>
                <a:spcPts val="0"/>
              </a:spcBef>
              <a:spcAft>
                <a:spcPts val="0"/>
              </a:spcAft>
              <a:buClr>
                <a:schemeClr val="dk1"/>
              </a:buClr>
              <a:buSzPct val="100000"/>
              <a:buFont typeface="Arial"/>
              <a:buAutoNum type="arabicPeriod"/>
            </a:pPr>
            <a:r>
              <a:rPr lang="en-US" sz="3000" b="0" i="0" u="none" strike="noStrike" cap="none" dirty="0">
                <a:solidFill>
                  <a:schemeClr val="dk1"/>
                </a:solidFill>
                <a:sym typeface="Calibri"/>
              </a:rPr>
              <a:t>D</a:t>
            </a:r>
            <a:r>
              <a:rPr lang="en-US" sz="3000" dirty="0"/>
              <a:t>e</a:t>
            </a:r>
            <a:r>
              <a:rPr lang="en-US" sz="3000" b="0" i="0" u="none" strike="noStrike" cap="none" dirty="0">
                <a:solidFill>
                  <a:schemeClr val="dk1"/>
                </a:solidFill>
                <a:sym typeface="Calibri"/>
              </a:rPr>
              <a:t>fusion</a:t>
            </a:r>
            <a:r>
              <a:rPr lang="en-US" sz="3000" b="0" i="0" u="none" strike="noStrike" cap="none" dirty="0">
                <a:solidFill>
                  <a:schemeClr val="dk1"/>
                </a:solidFill>
                <a:latin typeface="Calibri"/>
                <a:ea typeface="Calibri"/>
                <a:cs typeface="Calibri"/>
                <a:sym typeface="Calibri"/>
              </a:rPr>
              <a:t>/Debriefing</a:t>
            </a:r>
          </a:p>
          <a:p>
            <a:pPr marL="457200" marR="0" lvl="0" indent="-419100" algn="l" rtl="0">
              <a:lnSpc>
                <a:spcPct val="100000"/>
              </a:lnSpc>
              <a:spcBef>
                <a:spcPts val="0"/>
              </a:spcBef>
              <a:spcAft>
                <a:spcPts val="0"/>
              </a:spcAft>
              <a:buClr>
                <a:schemeClr val="dk1"/>
              </a:buClr>
              <a:buSzPct val="100000"/>
              <a:buFont typeface="Arial"/>
              <a:buAutoNum type="arabicPeriod"/>
            </a:pPr>
            <a:r>
              <a:rPr lang="en-US" sz="3000" b="0" i="0" u="none" strike="noStrike" cap="none" dirty="0">
                <a:solidFill>
                  <a:schemeClr val="dk1"/>
                </a:solidFill>
                <a:latin typeface="Calibri"/>
                <a:ea typeface="Calibri"/>
                <a:cs typeface="Calibri"/>
                <a:sym typeface="Calibri"/>
              </a:rPr>
              <a:t>Self compassion/letting go of mistakes</a:t>
            </a:r>
          </a:p>
          <a:p>
            <a:pPr marL="457200" marR="0" lvl="0" indent="-419100" algn="l" rtl="0">
              <a:lnSpc>
                <a:spcPct val="100000"/>
              </a:lnSpc>
              <a:spcBef>
                <a:spcPts val="0"/>
              </a:spcBef>
              <a:spcAft>
                <a:spcPts val="0"/>
              </a:spcAft>
              <a:buClr>
                <a:schemeClr val="dk1"/>
              </a:buClr>
              <a:buSzPct val="100000"/>
              <a:buFont typeface="Arial"/>
              <a:buAutoNum type="arabicPeriod"/>
            </a:pPr>
            <a:r>
              <a:rPr lang="en-US" sz="3000" b="0" i="0" u="none" strike="noStrike" cap="none" dirty="0">
                <a:solidFill>
                  <a:schemeClr val="dk1"/>
                </a:solidFill>
                <a:latin typeface="Calibri"/>
                <a:ea typeface="Calibri"/>
                <a:cs typeface="Calibri"/>
                <a:sym typeface="Calibri"/>
              </a:rPr>
              <a:t>Boundaries/Limit setting (EAP)</a:t>
            </a:r>
          </a:p>
          <a:p>
            <a:pPr marL="457200" marR="0" lvl="0" indent="-419100" algn="l" rtl="0">
              <a:lnSpc>
                <a:spcPct val="100000"/>
              </a:lnSpc>
              <a:spcBef>
                <a:spcPts val="0"/>
              </a:spcBef>
              <a:spcAft>
                <a:spcPts val="0"/>
              </a:spcAft>
              <a:buClr>
                <a:schemeClr val="dk1"/>
              </a:buClr>
              <a:buSzPct val="100000"/>
              <a:buFont typeface="Arial"/>
              <a:buAutoNum type="arabicPeriod"/>
            </a:pPr>
            <a:r>
              <a:rPr lang="en-US" sz="3000" b="0" i="0" u="none" strike="noStrike" cap="none" dirty="0">
                <a:solidFill>
                  <a:schemeClr val="dk1"/>
                </a:solidFill>
                <a:latin typeface="Calibri"/>
                <a:ea typeface="Calibri"/>
                <a:cs typeface="Calibri"/>
                <a:sym typeface="Calibri"/>
              </a:rPr>
              <a:t>Wrap up</a:t>
            </a:r>
          </a:p>
        </p:txBody>
      </p:sp>
    </p:spTree>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A316A"/>
              </a:buClr>
              <a:buSzPct val="25000"/>
              <a:buFont typeface="Calibri"/>
              <a:buNone/>
            </a:pPr>
            <a:r>
              <a:rPr lang="en-US" sz="4400" b="1" i="0" u="none" strike="noStrike" cap="none" dirty="0">
                <a:solidFill>
                  <a:srgbClr val="0A316A"/>
                </a:solidFill>
                <a:latin typeface="Calibri"/>
                <a:ea typeface="Calibri"/>
                <a:cs typeface="Calibri"/>
                <a:sym typeface="Calibri"/>
              </a:rPr>
              <a:t>Outline of each session</a:t>
            </a:r>
          </a:p>
        </p:txBody>
      </p:sp>
      <p:sp>
        <p:nvSpPr>
          <p:cNvPr id="215" name="Shape 215"/>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Begin with BRIEF present-moment awareness exercise (2-5 min max)</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Review previous session</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New session content</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Reflections and learning opportunities for next interval</a:t>
            </a:r>
          </a:p>
          <a:p>
            <a:pPr marL="342900" marR="0" lvl="0" indent="-342900" algn="l" rtl="0">
              <a:lnSpc>
                <a:spcPct val="100000"/>
              </a:lnSpc>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685800" y="1076150"/>
            <a:ext cx="7772400" cy="2216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dirty="0">
                <a:solidFill>
                  <a:schemeClr val="dk1"/>
                </a:solidFill>
                <a:latin typeface="Arial"/>
                <a:ea typeface="Arial"/>
                <a:cs typeface="Arial"/>
                <a:sym typeface="Arial"/>
              </a:rPr>
              <a:t>Physician Resilience:  </a:t>
            </a:r>
          </a:p>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dirty="0">
                <a:solidFill>
                  <a:schemeClr val="dk1"/>
                </a:solidFill>
                <a:latin typeface="Arial"/>
                <a:ea typeface="Arial"/>
                <a:cs typeface="Arial"/>
                <a:sym typeface="Arial"/>
              </a:rPr>
              <a:t>A Pilot Program for </a:t>
            </a:r>
          </a:p>
          <a:p>
            <a:pPr marL="0" marR="0" lvl="0" indent="0" rtl="0">
              <a:lnSpc>
                <a:spcPct val="100000"/>
              </a:lnSpc>
              <a:spcBef>
                <a:spcPts val="0"/>
              </a:spcBef>
              <a:spcAft>
                <a:spcPts val="0"/>
              </a:spcAft>
              <a:buClr>
                <a:schemeClr val="dk1"/>
              </a:buClr>
              <a:buSzPct val="25000"/>
              <a:buFont typeface="Arial"/>
              <a:buNone/>
            </a:pPr>
            <a:r>
              <a:rPr lang="en-US" sz="4400" b="0" i="0" u="none" strike="noStrike" cap="none" dirty="0">
                <a:solidFill>
                  <a:schemeClr val="dk1"/>
                </a:solidFill>
                <a:latin typeface="Arial"/>
                <a:ea typeface="Arial"/>
                <a:cs typeface="Arial"/>
                <a:sym typeface="Arial"/>
              </a:rPr>
              <a:t>Primary Care Pediatrics</a:t>
            </a:r>
          </a:p>
          <a:p>
            <a:pPr marL="0" marR="0" lvl="0" indent="0" algn="l" rtl="0">
              <a:lnSpc>
                <a:spcPct val="100000"/>
              </a:lnSpc>
              <a:spcBef>
                <a:spcPts val="0"/>
              </a:spcBef>
              <a:spcAft>
                <a:spcPts val="0"/>
              </a:spcAft>
              <a:buClr>
                <a:schemeClr val="dk1"/>
              </a:buClr>
              <a:buSzPct val="25000"/>
              <a:buFont typeface="Arial"/>
              <a:buNone/>
            </a:pPr>
            <a:endParaRPr lang="en-US" sz="4400" b="0" i="0" u="none" strike="noStrike" cap="none" dirty="0">
              <a:solidFill>
                <a:schemeClr val="dk1"/>
              </a:solidFill>
              <a:latin typeface="Arial"/>
              <a:ea typeface="Arial"/>
              <a:cs typeface="Arial"/>
              <a:sym typeface="Arial"/>
            </a:endParaRPr>
          </a:p>
          <a:p>
            <a:pPr marL="0" marR="0" lvl="0" indent="0" rtl="0">
              <a:lnSpc>
                <a:spcPct val="100000"/>
              </a:lnSpc>
              <a:spcBef>
                <a:spcPts val="0"/>
              </a:spcBef>
              <a:spcAft>
                <a:spcPts val="0"/>
              </a:spcAft>
              <a:buClr>
                <a:schemeClr val="dk1"/>
              </a:buClr>
              <a:buSzPct val="25000"/>
              <a:buFont typeface="Arial"/>
              <a:buNone/>
            </a:pPr>
            <a:r>
              <a:rPr lang="en-US" sz="2400" b="0" i="0" u="none" strike="noStrike" cap="none" dirty="0">
                <a:solidFill>
                  <a:schemeClr val="dk1"/>
                </a:solidFill>
                <a:latin typeface="Arial"/>
                <a:ea typeface="Arial"/>
                <a:cs typeface="Arial"/>
                <a:sym typeface="Arial"/>
              </a:rPr>
              <a:t>Sarah Trane PhD		</a:t>
            </a:r>
            <a:r>
              <a:rPr lang="en-US" sz="2400" b="0" i="0" u="none" strike="noStrike" cap="none" dirty="0" smtClean="0">
                <a:solidFill>
                  <a:schemeClr val="dk1"/>
                </a:solidFill>
                <a:latin typeface="Arial"/>
                <a:ea typeface="Arial"/>
                <a:cs typeface="Arial"/>
                <a:sym typeface="Arial"/>
              </a:rPr>
              <a:t/>
            </a:r>
            <a:br>
              <a:rPr lang="en-US" sz="2400" b="0" i="0" u="none" strike="noStrike" cap="none" dirty="0" smtClean="0">
                <a:solidFill>
                  <a:schemeClr val="dk1"/>
                </a:solidFill>
                <a:latin typeface="Arial"/>
                <a:ea typeface="Arial"/>
                <a:cs typeface="Arial"/>
                <a:sym typeface="Arial"/>
              </a:rPr>
            </a:br>
            <a:r>
              <a:rPr lang="en-US" sz="2400" b="0" i="0" u="none" strike="noStrike" cap="none" dirty="0" smtClean="0">
                <a:solidFill>
                  <a:schemeClr val="dk1"/>
                </a:solidFill>
                <a:latin typeface="Arial"/>
                <a:ea typeface="Arial"/>
                <a:cs typeface="Arial"/>
                <a:sym typeface="Arial"/>
              </a:rPr>
              <a:t>sarah.trane</a:t>
            </a:r>
            <a:r>
              <a:rPr lang="en-US" sz="2400" b="0" i="0" u="none" strike="noStrike" cap="none" dirty="0">
                <a:solidFill>
                  <a:schemeClr val="dk1"/>
                </a:solidFill>
                <a:latin typeface="Arial"/>
                <a:ea typeface="Arial"/>
                <a:cs typeface="Arial"/>
                <a:sym typeface="Arial"/>
              </a:rPr>
              <a:t>@gmail.com</a:t>
            </a:r>
            <a:br>
              <a:rPr lang="en-US" sz="2400" b="0" i="0" u="none" strike="noStrike" cap="none" dirty="0">
                <a:solidFill>
                  <a:schemeClr val="dk1"/>
                </a:solidFill>
                <a:latin typeface="Arial"/>
                <a:ea typeface="Arial"/>
                <a:cs typeface="Arial"/>
                <a:sym typeface="Arial"/>
              </a:rPr>
            </a:br>
            <a:r>
              <a:rPr lang="en-US" sz="2400" b="0" i="0" u="none" strike="noStrike" cap="none" dirty="0">
                <a:solidFill>
                  <a:schemeClr val="dk1"/>
                </a:solidFill>
                <a:latin typeface="Arial"/>
                <a:ea typeface="Arial"/>
                <a:cs typeface="Arial"/>
                <a:sym typeface="Arial"/>
              </a:rPr>
              <a:t>Jennifer Kleven MD	</a:t>
            </a:r>
            <a:r>
              <a:rPr lang="en-US" sz="2400" b="0" i="0" u="none" strike="noStrike" cap="none" dirty="0" smtClean="0">
                <a:solidFill>
                  <a:schemeClr val="dk1"/>
                </a:solidFill>
                <a:latin typeface="Arial"/>
                <a:ea typeface="Arial"/>
                <a:cs typeface="Arial"/>
                <a:sym typeface="Arial"/>
              </a:rPr>
              <a:t>	</a:t>
            </a:r>
            <a:r>
              <a:rPr lang="en-US" sz="2400" b="0" i="0" u="sng" strike="noStrike" cap="none" dirty="0" smtClean="0">
                <a:solidFill>
                  <a:schemeClr val="hlink"/>
                </a:solidFill>
                <a:latin typeface="Arial"/>
                <a:ea typeface="Arial"/>
                <a:cs typeface="Arial"/>
                <a:sym typeface="Arial"/>
                <a:hlinkClick r:id="rId3"/>
              </a:rPr>
              <a:t>jkleven</a:t>
            </a:r>
            <a:r>
              <a:rPr lang="en-US" sz="2400" b="0" i="0" u="sng" strike="noStrike" cap="none" dirty="0">
                <a:solidFill>
                  <a:schemeClr val="hlink"/>
                </a:solidFill>
                <a:latin typeface="Arial"/>
                <a:ea typeface="Arial"/>
                <a:cs typeface="Arial"/>
                <a:sym typeface="Arial"/>
                <a:hlinkClick r:id="rId3"/>
              </a:rPr>
              <a:t>@gundersenhealth.org</a:t>
            </a:r>
          </a:p>
          <a:p>
            <a:pPr marL="0" marR="0" lvl="0" indent="0" rtl="0">
              <a:lnSpc>
                <a:spcPct val="100000"/>
              </a:lnSpc>
              <a:spcBef>
                <a:spcPts val="0"/>
              </a:spcBef>
              <a:spcAft>
                <a:spcPts val="0"/>
              </a:spcAft>
              <a:buClr>
                <a:schemeClr val="dk1"/>
              </a:buClr>
              <a:buSzPct val="25000"/>
              <a:buFont typeface="Arial"/>
              <a:buNone/>
            </a:pPr>
            <a:r>
              <a:rPr lang="en-US" sz="2400" dirty="0"/>
              <a:t>Sheryl Gora-</a:t>
            </a:r>
            <a:r>
              <a:rPr lang="en-US" sz="2400" dirty="0"/>
              <a:t>Bollom</a:t>
            </a:r>
            <a:r>
              <a:rPr lang="en-US" sz="2400" dirty="0"/>
              <a:t> MS LPC</a:t>
            </a:r>
            <a:r>
              <a:rPr lang="en-US" sz="2400" b="0" i="0" u="none" strike="noStrike" cap="none" dirty="0">
                <a:solidFill>
                  <a:schemeClr val="dk1"/>
                </a:solidFill>
                <a:latin typeface="Arial"/>
                <a:ea typeface="Arial"/>
                <a:cs typeface="Arial"/>
                <a:sym typeface="Arial"/>
              </a:rPr>
              <a:t/>
            </a:r>
            <a:br>
              <a:rPr lang="en-US" sz="2400" b="0" i="0" u="none" strike="noStrike" cap="none" dirty="0">
                <a:solidFill>
                  <a:schemeClr val="dk1"/>
                </a:solidFill>
                <a:latin typeface="Arial"/>
                <a:ea typeface="Arial"/>
                <a:cs typeface="Arial"/>
                <a:sym typeface="Arial"/>
              </a:rPr>
            </a:br>
            <a:r>
              <a:rPr lang="en-US" sz="2400" b="0" i="0" u="none" strike="noStrike" cap="none" dirty="0">
                <a:solidFill>
                  <a:schemeClr val="dk1"/>
                </a:solidFill>
                <a:latin typeface="Arial"/>
                <a:ea typeface="Arial"/>
                <a:cs typeface="Arial"/>
                <a:sym typeface="Arial"/>
              </a:rPr>
              <a:t>ACBS, June 2016</a:t>
            </a:r>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A316A"/>
              </a:buClr>
              <a:buSzPct val="25000"/>
              <a:buFont typeface="Calibri"/>
              <a:buNone/>
            </a:pPr>
            <a:r>
              <a:rPr lang="en-US" sz="6000" b="1" i="0" u="none" strike="noStrike" cap="none" dirty="0">
                <a:solidFill>
                  <a:srgbClr val="0A316A"/>
                </a:solidFill>
                <a:latin typeface="Calibri"/>
                <a:ea typeface="Calibri"/>
                <a:cs typeface="Calibri"/>
                <a:sym typeface="Calibri"/>
              </a:rPr>
              <a:t>Psychological flexibility</a:t>
            </a:r>
          </a:p>
        </p:txBody>
      </p:sp>
      <p:sp>
        <p:nvSpPr>
          <p:cNvPr id="221" name="Shape 221"/>
          <p:cNvSpPr txBox="1">
            <a:spLocks noGrp="1"/>
          </p:cNvSpPr>
          <p:nvPr>
            <p:ph type="body" idx="1"/>
          </p:nvPr>
        </p:nvSpPr>
        <p:spPr>
          <a:xfrm>
            <a:off x="457200" y="1143000"/>
            <a:ext cx="8229600" cy="50594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1080"/>
              </a:spcBef>
              <a:spcAft>
                <a:spcPts val="0"/>
              </a:spcAft>
              <a:buClr>
                <a:schemeClr val="dk1"/>
              </a:buClr>
              <a:buSzPct val="25000"/>
              <a:buFont typeface="Arial"/>
              <a:buNone/>
            </a:pPr>
            <a:r>
              <a:rPr lang="en-US" sz="5400" b="0" i="0" u="none" strike="noStrike" cap="none" dirty="0">
                <a:solidFill>
                  <a:schemeClr val="dk1"/>
                </a:solidFill>
                <a:latin typeface="Calibri"/>
                <a:ea typeface="Calibri"/>
                <a:cs typeface="Calibri"/>
                <a:sym typeface="Calibri"/>
              </a:rPr>
              <a:t>Mindfulness</a:t>
            </a:r>
          </a:p>
          <a:p>
            <a:pPr marL="0" marR="0" lvl="0" indent="0" algn="ctr" rtl="0">
              <a:lnSpc>
                <a:spcPct val="100000"/>
              </a:lnSpc>
              <a:spcBef>
                <a:spcPts val="1080"/>
              </a:spcBef>
              <a:spcAft>
                <a:spcPts val="0"/>
              </a:spcAft>
              <a:buClr>
                <a:schemeClr val="dk1"/>
              </a:buClr>
              <a:buSzPct val="25000"/>
              <a:buFont typeface="Arial"/>
              <a:buNone/>
            </a:pPr>
            <a:r>
              <a:rPr lang="en-US" sz="5400" b="0" i="0" u="none" strike="noStrike" cap="none" dirty="0">
                <a:solidFill>
                  <a:schemeClr val="dk1"/>
                </a:solidFill>
                <a:latin typeface="Calibri"/>
                <a:ea typeface="Calibri"/>
                <a:cs typeface="Calibri"/>
                <a:sym typeface="Calibri"/>
              </a:rPr>
              <a:t>Values based action</a:t>
            </a:r>
          </a:p>
          <a:p>
            <a:pPr marL="0" marR="0" lvl="0" indent="0" algn="ctr" rtl="0">
              <a:lnSpc>
                <a:spcPct val="100000"/>
              </a:lnSpc>
              <a:spcBef>
                <a:spcPts val="1080"/>
              </a:spcBef>
              <a:spcAft>
                <a:spcPts val="0"/>
              </a:spcAft>
              <a:buClr>
                <a:schemeClr val="dk1"/>
              </a:buClr>
              <a:buSzPct val="25000"/>
              <a:buFont typeface="Arial"/>
              <a:buNone/>
            </a:pPr>
            <a:r>
              <a:rPr lang="en-US" sz="5400" b="0" i="0" u="none" strike="noStrike" cap="none" dirty="0">
                <a:solidFill>
                  <a:schemeClr val="dk1"/>
                </a:solidFill>
                <a:latin typeface="Calibri"/>
                <a:ea typeface="Calibri"/>
                <a:cs typeface="Calibri"/>
                <a:sym typeface="Calibri"/>
              </a:rPr>
              <a:t>Cognitive </a:t>
            </a:r>
            <a:r>
              <a:rPr lang="en-US" sz="5400" b="0" i="0" u="none" strike="noStrike" cap="none" dirty="0">
                <a:solidFill>
                  <a:schemeClr val="dk1"/>
                </a:solidFill>
                <a:sym typeface="Calibri"/>
              </a:rPr>
              <a:t>d</a:t>
            </a:r>
            <a:r>
              <a:rPr lang="en-US" sz="5400" dirty="0"/>
              <a:t>e</a:t>
            </a:r>
            <a:r>
              <a:rPr lang="en-US" sz="5400" b="0" i="0" u="none" strike="noStrike" cap="none" dirty="0">
                <a:solidFill>
                  <a:schemeClr val="dk1"/>
                </a:solidFill>
                <a:sym typeface="Calibri"/>
              </a:rPr>
              <a:t>fusion</a:t>
            </a:r>
            <a:endParaRPr lang="en-US" sz="5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1080"/>
              </a:spcBef>
              <a:spcAft>
                <a:spcPts val="0"/>
              </a:spcAft>
              <a:buClr>
                <a:schemeClr val="dk1"/>
              </a:buClr>
              <a:buSzPct val="25000"/>
              <a:buFont typeface="Arial"/>
              <a:buNone/>
            </a:pPr>
            <a:r>
              <a:rPr lang="en-US" sz="5400" dirty="0"/>
              <a:t>Acceptance</a:t>
            </a:r>
          </a:p>
        </p:txBody>
      </p:sp>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p:nvPr/>
        </p:nvSpPr>
        <p:spPr>
          <a:xfrm>
            <a:off x="1143000" y="437300"/>
            <a:ext cx="6781800" cy="5451600"/>
          </a:xfrm>
          <a:prstGeom prst="rect">
            <a:avLst/>
          </a:prstGeom>
          <a:noFill/>
          <a:ln w="31750" cap="rnd" cmpd="sng">
            <a:solidFill>
              <a:schemeClr val="dk1"/>
            </a:solidFill>
            <a:prstDash val="solid"/>
            <a:bevel/>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2400" b="1" i="0" u="none" strike="noStrike" cap="none" dirty="0">
                <a:solidFill>
                  <a:schemeClr val="dk1"/>
                </a:solidFill>
                <a:latin typeface="Arial"/>
                <a:ea typeface="Arial"/>
                <a:cs typeface="Arial"/>
                <a:sym typeface="Arial"/>
              </a:rPr>
              <a:t>MINDFULNESS</a:t>
            </a:r>
          </a:p>
          <a:p>
            <a:pPr marL="0" marR="0" lvl="0" indent="0" algn="l" rtl="0">
              <a:lnSpc>
                <a:spcPct val="10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Present-moment awareness training</a:t>
            </a:r>
          </a:p>
          <a:p>
            <a:pPr marL="0" marR="0" lvl="0" indent="0" algn="l" rtl="0">
              <a:lnSpc>
                <a:spcPct val="10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Noticing and untangling from your </a:t>
            </a:r>
          </a:p>
          <a:p>
            <a:pPr marR="0" lvl="0" indent="457200" algn="l" rtl="0">
              <a:lnSpc>
                <a:spcPct val="100000"/>
              </a:lnSpc>
              <a:spcBef>
                <a:spcPts val="0"/>
              </a:spcBef>
              <a:spcAft>
                <a:spcPts val="0"/>
              </a:spcAft>
              <a:buNone/>
            </a:pPr>
            <a:r>
              <a:rPr lang="en-US" sz="2400" b="0" i="0" u="none" strike="noStrike" cap="none" dirty="0">
                <a:solidFill>
                  <a:schemeClr val="dk1"/>
                </a:solidFill>
                <a:latin typeface="Arial"/>
                <a:ea typeface="Arial"/>
                <a:cs typeface="Arial"/>
                <a:sym typeface="Arial"/>
              </a:rPr>
              <a:t>internal barriers</a:t>
            </a:r>
          </a:p>
          <a:p>
            <a:pPr marL="0" marR="0" lvl="0" indent="0" algn="l" rtl="0">
              <a:lnSpc>
                <a:spcPct val="10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Strengthening your resilient self</a:t>
            </a:r>
          </a:p>
          <a:p>
            <a:pPr marL="0" marR="0" lvl="0" indent="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2400" b="1" i="0" u="none" strike="noStrike" cap="none" dirty="0">
                <a:solidFill>
                  <a:schemeClr val="dk1"/>
                </a:solidFill>
                <a:latin typeface="Arial"/>
                <a:ea typeface="Arial"/>
                <a:cs typeface="Arial"/>
                <a:sym typeface="Arial"/>
              </a:rPr>
              <a:t>VALUES-BASED ACTION</a:t>
            </a:r>
          </a:p>
          <a:p>
            <a:pPr marL="0" marR="0" lvl="0" indent="0" algn="l" rtl="0">
              <a:lnSpc>
                <a:spcPct val="10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Defining your values</a:t>
            </a:r>
          </a:p>
          <a:p>
            <a:pPr marL="0" marR="0" lvl="0" indent="0" algn="l" rtl="0">
              <a:lnSpc>
                <a:spcPct val="10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Mindfully engaging in values-based actions</a:t>
            </a:r>
          </a:p>
          <a:p>
            <a:pPr marL="0" marR="0" lvl="0" indent="0" algn="l" rtl="0">
              <a:lnSpc>
                <a:spcPct val="10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Using values as a guide to goals and daily behavior</a:t>
            </a:r>
          </a:p>
          <a:p>
            <a:pPr marL="0" marR="0" lvl="0" indent="0" algn="ctr"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227" name="Shape 227"/>
          <p:cNvSpPr/>
          <p:nvPr/>
        </p:nvSpPr>
        <p:spPr>
          <a:xfrm flipH="1">
            <a:off x="7924850" y="1905000"/>
            <a:ext cx="771900" cy="3054300"/>
          </a:xfrm>
          <a:prstGeom prst="curvedRightArrow">
            <a:avLst>
              <a:gd name="adj1" fmla="val 17289"/>
              <a:gd name="adj2" fmla="val 20233"/>
              <a:gd name="adj3" fmla="val 16200"/>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600" b="0" i="0" u="none" strike="noStrike" cap="none">
              <a:solidFill>
                <a:schemeClr val="dk1"/>
              </a:solidFill>
              <a:latin typeface="Arial"/>
              <a:ea typeface="Arial"/>
              <a:cs typeface="Arial"/>
              <a:sym typeface="Arial"/>
            </a:endParaRPr>
          </a:p>
        </p:txBody>
      </p:sp>
      <p:sp>
        <p:nvSpPr>
          <p:cNvPr id="228" name="Shape 228"/>
          <p:cNvSpPr/>
          <p:nvPr/>
        </p:nvSpPr>
        <p:spPr>
          <a:xfrm rot="10800000" flipH="1">
            <a:off x="434825" y="1828850"/>
            <a:ext cx="708299" cy="3054300"/>
          </a:xfrm>
          <a:prstGeom prst="curvedRightArrow">
            <a:avLst>
              <a:gd name="adj1" fmla="val 17558"/>
              <a:gd name="adj2" fmla="val 20319"/>
              <a:gd name="adj3" fmla="val 16200"/>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600" b="0" i="0" u="none" strike="noStrike" cap="none">
              <a:solidFill>
                <a:schemeClr val="dk1"/>
              </a:solidFill>
              <a:latin typeface="Arial"/>
              <a:ea typeface="Arial"/>
              <a:cs typeface="Arial"/>
              <a:sym typeface="Arial"/>
            </a:endParaRPr>
          </a:p>
        </p:txBody>
      </p:sp>
      <p:sp>
        <p:nvSpPr>
          <p:cNvPr id="229" name="Shape 229"/>
          <p:cNvSpPr txBox="1"/>
          <p:nvPr/>
        </p:nvSpPr>
        <p:spPr>
          <a:xfrm>
            <a:off x="434825" y="6050450"/>
            <a:ext cx="7156200" cy="834900"/>
          </a:xfrm>
          <a:prstGeom prst="rect">
            <a:avLst/>
          </a:prstGeom>
          <a:noFill/>
          <a:ln>
            <a:noFill/>
          </a:ln>
        </p:spPr>
        <p:txBody>
          <a:bodyPr lIns="91425" tIns="91425" rIns="91425" bIns="91425" anchor="t" anchorCtr="0">
            <a:noAutofit/>
          </a:bodyPr>
          <a:lstStyle/>
          <a:p>
            <a:pPr lvl="0">
              <a:spcBef>
                <a:spcPts val="0"/>
              </a:spcBef>
              <a:buNone/>
            </a:pPr>
            <a:r>
              <a:rPr lang="en-US" dirty="0"/>
              <a:t>Two-Skills Diagram. From Flaxman, Bond and Livheim (2012), p. 28.</a:t>
            </a:r>
          </a:p>
        </p:txBody>
      </p:sp>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A316A"/>
              </a:buClr>
              <a:buSzPct val="25000"/>
              <a:buFont typeface="Calibri"/>
              <a:buNone/>
            </a:pPr>
            <a:r>
              <a:rPr lang="en-US" sz="4400" b="1" i="0" u="none" strike="noStrike" cap="none" dirty="0">
                <a:solidFill>
                  <a:srgbClr val="0A316A"/>
                </a:solidFill>
                <a:latin typeface="Calibri"/>
                <a:ea typeface="Calibri"/>
                <a:cs typeface="Calibri"/>
                <a:sym typeface="Calibri"/>
              </a:rPr>
              <a:t>Practice!</a:t>
            </a:r>
          </a:p>
        </p:txBody>
      </p:sp>
      <p:pic>
        <p:nvPicPr>
          <p:cNvPr id="235" name="Shape 235"/>
          <p:cNvPicPr preferRelativeResize="0">
            <a:picLocks noGrp="1"/>
          </p:cNvPicPr>
          <p:nvPr>
            <p:ph type="body" idx="1"/>
          </p:nvPr>
        </p:nvPicPr>
        <p:blipFill rotWithShape="1">
          <a:blip r:embed="rId3">
            <a:alphaModFix/>
          </a:blip>
          <a:srcRect/>
          <a:stretch/>
        </p:blipFill>
        <p:spPr>
          <a:xfrm>
            <a:off x="1887535" y="1600200"/>
            <a:ext cx="5368800" cy="4526100"/>
          </a:xfrm>
          <a:prstGeom prst="rect">
            <a:avLst/>
          </a:prstGeom>
          <a:noFill/>
          <a:ln>
            <a:noFill/>
          </a:ln>
        </p:spPr>
      </p:pic>
    </p:spTree>
  </p:cSld>
  <p:clrMapOvr>
    <a:masterClrMapping/>
  </p:clrMapOvr>
  <p:transition xmlns:p14="http://schemas.microsoft.com/office/powerpoint/2010/mai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A316A"/>
              </a:buClr>
              <a:buSzPct val="25000"/>
              <a:buFont typeface="Calibri"/>
              <a:buNone/>
            </a:pPr>
            <a:r>
              <a:rPr lang="en-US" sz="4400" b="1" i="0" u="none" strike="noStrike" cap="none" dirty="0">
                <a:solidFill>
                  <a:srgbClr val="0A316A"/>
                </a:solidFill>
                <a:latin typeface="Calibri"/>
                <a:ea typeface="Calibri"/>
                <a:cs typeface="Calibri"/>
                <a:sym typeface="Calibri"/>
              </a:rPr>
              <a:t>Paired t-tests</a:t>
            </a:r>
          </a:p>
        </p:txBody>
      </p:sp>
      <p:sp>
        <p:nvSpPr>
          <p:cNvPr id="242" name="Shape 242"/>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 </a:t>
            </a:r>
          </a:p>
        </p:txBody>
      </p:sp>
      <p:graphicFrame>
        <p:nvGraphicFramePr>
          <p:cNvPr id="243" name="Shape 243"/>
          <p:cNvGraphicFramePr/>
          <p:nvPr/>
        </p:nvGraphicFramePr>
        <p:xfrm>
          <a:off x="550075" y="1169825"/>
          <a:ext cx="7858800" cy="5486100"/>
        </p:xfrm>
        <a:graphic>
          <a:graphicData uri="http://schemas.openxmlformats.org/drawingml/2006/table">
            <a:tbl>
              <a:tblPr>
                <a:noFill/>
                <a:tableStyleId>{6EBC4ABB-4773-4DD2-AC08-47C354C15C77}</a:tableStyleId>
              </a:tblPr>
              <a:tblGrid>
                <a:gridCol w="1964700"/>
                <a:gridCol w="2302775"/>
                <a:gridCol w="1320750"/>
                <a:gridCol w="2270575"/>
              </a:tblGrid>
              <a:tr h="381000">
                <a:tc>
                  <a:txBody>
                    <a:bodyPr/>
                    <a:lstStyle/>
                    <a:p>
                      <a:pPr marL="0" marR="0" lvl="0" indent="0" algn="l" rtl="0">
                        <a:lnSpc>
                          <a:spcPct val="100000"/>
                        </a:lnSpc>
                        <a:spcBef>
                          <a:spcPts val="0"/>
                        </a:spcBef>
                        <a:spcAft>
                          <a:spcPts val="0"/>
                        </a:spcAft>
                        <a:buClr>
                          <a:srgbClr val="000000"/>
                        </a:buClr>
                        <a:buSzPct val="25000"/>
                        <a:buFont typeface="Arial"/>
                        <a:buNone/>
                      </a:pPr>
                      <a:r>
                        <a:rPr lang="en-US" sz="2400" dirty="0"/>
                        <a:t>ProQOL</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u="none" strike="noStrike" cap="none" dirty="0"/>
                        <a:t>Mean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u="none" strike="noStrike" cap="none" dirty="0"/>
                        <a:t>Median</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u="none" strike="noStrike" cap="none" dirty="0"/>
                        <a:t>t value</a:t>
                      </a:r>
                    </a:p>
                  </a:txBody>
                  <a:tcPr marL="91425" marR="91425" marT="91425" marB="91425">
                    <a:lnL w="19050" cap="flat" cmpd="sng">
                      <a:solidFill>
                        <a:srgbClr val="9E9E9E"/>
                      </a:solidFill>
                      <a:prstDash val="solid"/>
                      <a:round/>
                      <a:headEnd type="none" w="med" len="med"/>
                      <a:tailEnd type="none" w="med" len="med"/>
                    </a:lnL>
                    <a:lnR w="19050" cap="flat" cmpd="sng">
                      <a:solidFill>
                        <a:srgbClr val="9E9E9E"/>
                      </a:solidFill>
                      <a:prstDash val="solid"/>
                      <a:round/>
                      <a:headEnd type="none" w="med" len="med"/>
                      <a:tailEnd type="none" w="med" len="med"/>
                    </a:lnR>
                    <a:lnT w="19050" cap="flat" cmpd="sng">
                      <a:solidFill>
                        <a:srgbClr val="9E9E9E"/>
                      </a:solidFill>
                      <a:prstDash val="solid"/>
                      <a:round/>
                      <a:headEnd type="none" w="med" len="med"/>
                      <a:tailEnd type="none" w="med" len="med"/>
                    </a:lnT>
                    <a:lnB w="19050" cap="flat" cmpd="sng">
                      <a:solidFill>
                        <a:srgbClr val="9E9E9E"/>
                      </a:solidFill>
                      <a:prstDash val="solid"/>
                      <a:round/>
                      <a:headEnd type="none" w="med" len="med"/>
                      <a:tailEnd type="none" w="med" len="med"/>
                    </a:lnB>
                  </a:tcPr>
                </a:tc>
              </a:tr>
              <a:tr h="38100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dirty="0"/>
                        <a:t>Compassion</a:t>
                      </a:r>
                    </a:p>
                  </a:txBody>
                  <a:tcPr marL="91425" marR="91425" marT="91425" marB="91425">
                    <a:lnT w="19050" cap="flat" cmpd="sng">
                      <a:solidFill>
                        <a:srgbClr val="9E9E9E"/>
                      </a:solidFill>
                      <a:prstDash val="solid"/>
                      <a:round/>
                      <a:headEnd type="none" w="med" len="med"/>
                      <a:tailEnd type="none" w="med" len="med"/>
                    </a:lnT>
                  </a:tcPr>
                </a:tc>
                <a:tc>
                  <a:txBody>
                    <a:bodyPr/>
                    <a:lstStyle/>
                    <a:p>
                      <a:pPr marL="0" marR="0" lvl="0" indent="0" algn="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lnT w="19050" cap="flat" cmpd="sng">
                      <a:solidFill>
                        <a:srgbClr val="9E9E9E"/>
                      </a:solidFill>
                      <a:prstDash val="solid"/>
                      <a:round/>
                      <a:headEnd type="none" w="med" len="med"/>
                      <a:tailEnd type="none" w="med" len="med"/>
                    </a:lnT>
                  </a:tcPr>
                </a:tc>
                <a:tc>
                  <a:txBody>
                    <a:bodyPr/>
                    <a:lstStyle/>
                    <a:p>
                      <a:pPr marL="0" marR="0" lvl="0" indent="0" algn="ct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lnT w="19050" cap="flat" cmpd="sng">
                      <a:solidFill>
                        <a:srgbClr val="9E9E9E"/>
                      </a:solidFill>
                      <a:prstDash val="solid"/>
                      <a:round/>
                      <a:headEnd type="none" w="med" len="med"/>
                      <a:tailEnd type="none" w="med" len="med"/>
                    </a:lnT>
                  </a:tcPr>
                </a:tc>
                <a:tc>
                  <a:txBody>
                    <a:bodyPr/>
                    <a:lstStyle/>
                    <a:p>
                      <a:pPr marL="0" marR="0" lvl="0" indent="0" algn="l"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lnT w="19050" cap="flat" cmpd="sng">
                      <a:solidFill>
                        <a:srgbClr val="9E9E9E"/>
                      </a:solidFill>
                      <a:prstDash val="solid"/>
                      <a:round/>
                      <a:headEnd type="none" w="med" len="med"/>
                      <a:tailEnd type="none" w="med" len="med"/>
                    </a:lnT>
                  </a:tcPr>
                </a:tc>
              </a:tr>
              <a:tr h="3810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dirty="0"/>
                        <a:t>Pre</a:t>
                      </a:r>
                    </a:p>
                  </a:txBody>
                  <a:tcPr marL="91425" marR="91425" marT="91425" marB="91425"/>
                </a:tc>
                <a:tc>
                  <a:txBody>
                    <a:bodyPr/>
                    <a:lstStyle/>
                    <a:p>
                      <a:pPr marL="0" marR="0" lvl="0" indent="0" algn="r" rtl="0">
                        <a:lnSpc>
                          <a:spcPct val="100000"/>
                        </a:lnSpc>
                        <a:spcBef>
                          <a:spcPts val="0"/>
                        </a:spcBef>
                        <a:spcAft>
                          <a:spcPts val="0"/>
                        </a:spcAft>
                        <a:buClr>
                          <a:srgbClr val="000000"/>
                        </a:buClr>
                        <a:buSzPct val="25000"/>
                        <a:buFont typeface="Arial"/>
                        <a:buNone/>
                      </a:pPr>
                      <a:r>
                        <a:rPr lang="en-US" sz="2400" u="none" strike="noStrike" cap="none" dirty="0"/>
                        <a:t>38.29</a:t>
                      </a:r>
                      <a:r>
                        <a:rPr lang="en-US" sz="1800" u="none" strike="noStrike" cap="none" dirty="0"/>
                        <a:t> (6.07)</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u="none" strike="noStrike" cap="none" dirty="0"/>
                        <a:t>37</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u="none" strike="noStrike" cap="none" dirty="0"/>
                        <a:t>-.496, ns</a:t>
                      </a:r>
                    </a:p>
                  </a:txBody>
                  <a:tcPr marL="91425" marR="91425" marT="91425" marB="91425"/>
                </a:tc>
              </a:tr>
              <a:tr h="3810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dirty="0"/>
                        <a:t>Post</a:t>
                      </a:r>
                    </a:p>
                  </a:txBody>
                  <a:tcPr marL="91425" marR="91425" marT="91425" marB="91425"/>
                </a:tc>
                <a:tc>
                  <a:txBody>
                    <a:bodyPr/>
                    <a:lstStyle/>
                    <a:p>
                      <a:pPr marL="0" marR="0" lvl="0" indent="0" algn="r" rtl="0">
                        <a:lnSpc>
                          <a:spcPct val="100000"/>
                        </a:lnSpc>
                        <a:spcBef>
                          <a:spcPts val="0"/>
                        </a:spcBef>
                        <a:spcAft>
                          <a:spcPts val="0"/>
                        </a:spcAft>
                        <a:buClr>
                          <a:srgbClr val="000000"/>
                        </a:buClr>
                        <a:buSzPct val="25000"/>
                        <a:buFont typeface="Arial"/>
                        <a:buNone/>
                      </a:pPr>
                      <a:r>
                        <a:rPr lang="en-US" sz="2400" u="none" strike="noStrike" cap="none" dirty="0"/>
                        <a:t>39.07 </a:t>
                      </a:r>
                      <a:r>
                        <a:rPr lang="en-US" sz="1800" u="none" strike="noStrike" cap="none" dirty="0"/>
                        <a:t>(5.78)</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u="none" strike="noStrike" cap="none" dirty="0"/>
                        <a:t>39</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tc>
              </a:tr>
              <a:tr h="54860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dirty="0"/>
                        <a:t>Burn Out</a:t>
                      </a:r>
                    </a:p>
                  </a:txBody>
                  <a:tcPr marL="91425" marR="91425" marT="91425" marB="91425"/>
                </a:tc>
                <a:tc>
                  <a:txBody>
                    <a:bodyPr/>
                    <a:lstStyle/>
                    <a:p>
                      <a:pPr marL="0" marR="0" lvl="0" indent="0" algn="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tc>
              </a:tr>
              <a:tr h="3810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dirty="0"/>
                        <a:t>Pre</a:t>
                      </a:r>
                    </a:p>
                  </a:txBody>
                  <a:tcPr marL="91425" marR="91425" marT="91425" marB="91425"/>
                </a:tc>
                <a:tc>
                  <a:txBody>
                    <a:bodyPr/>
                    <a:lstStyle/>
                    <a:p>
                      <a:pPr marL="0" marR="0" lvl="0" indent="0" algn="r" rtl="0">
                        <a:lnSpc>
                          <a:spcPct val="100000"/>
                        </a:lnSpc>
                        <a:spcBef>
                          <a:spcPts val="0"/>
                        </a:spcBef>
                        <a:spcAft>
                          <a:spcPts val="0"/>
                        </a:spcAft>
                        <a:buClr>
                          <a:srgbClr val="000000"/>
                        </a:buClr>
                        <a:buSzPct val="25000"/>
                        <a:buFont typeface="Arial"/>
                        <a:buNone/>
                      </a:pPr>
                      <a:r>
                        <a:rPr lang="en-US" sz="2400" u="none" strike="noStrike" cap="none" dirty="0"/>
                        <a:t>25.07 </a:t>
                      </a:r>
                      <a:r>
                        <a:rPr lang="en-US" sz="1800" u="none" strike="noStrike" cap="none" dirty="0"/>
                        <a:t>(6.44)</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u="none" strike="noStrike" cap="none" dirty="0"/>
                        <a:t>25</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u="none" strike="noStrike" cap="none" dirty="0"/>
                        <a:t>2.013 (p&lt;.033)</a:t>
                      </a:r>
                    </a:p>
                  </a:txBody>
                  <a:tcPr marL="91425" marR="91425" marT="91425" marB="91425"/>
                </a:tc>
              </a:tr>
              <a:tr h="3810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dirty="0"/>
                        <a:t>Post</a:t>
                      </a:r>
                    </a:p>
                  </a:txBody>
                  <a:tcPr marL="91425" marR="91425" marT="91425" marB="91425"/>
                </a:tc>
                <a:tc>
                  <a:txBody>
                    <a:bodyPr/>
                    <a:lstStyle/>
                    <a:p>
                      <a:pPr marL="0" marR="0" lvl="0" indent="0" algn="r" rtl="0">
                        <a:lnSpc>
                          <a:spcPct val="100000"/>
                        </a:lnSpc>
                        <a:spcBef>
                          <a:spcPts val="0"/>
                        </a:spcBef>
                        <a:spcAft>
                          <a:spcPts val="0"/>
                        </a:spcAft>
                        <a:buClr>
                          <a:srgbClr val="000000"/>
                        </a:buClr>
                        <a:buSzPct val="25000"/>
                        <a:buFont typeface="Arial"/>
                        <a:buNone/>
                      </a:pPr>
                      <a:r>
                        <a:rPr lang="en-US" sz="2400" u="none" strike="noStrike" cap="none" dirty="0"/>
                        <a:t>21.79 </a:t>
                      </a:r>
                      <a:r>
                        <a:rPr lang="en-US" sz="1800" u="none" strike="noStrike" cap="none" dirty="0"/>
                        <a:t>(6.179)</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u="none" strike="noStrike" cap="none" dirty="0"/>
                        <a:t>20</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tc>
              </a:tr>
              <a:tr h="38100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dirty="0"/>
                        <a:t>Sec Trauma</a:t>
                      </a:r>
                    </a:p>
                  </a:txBody>
                  <a:tcPr marL="91425" marR="91425" marT="91425" marB="91425"/>
                </a:tc>
                <a:tc>
                  <a:txBody>
                    <a:bodyPr/>
                    <a:lstStyle/>
                    <a:p>
                      <a:pPr marL="0" marR="0" lvl="0" indent="0" algn="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tc>
              </a:tr>
              <a:tr h="3810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dirty="0"/>
                        <a:t>Pre</a:t>
                      </a:r>
                    </a:p>
                  </a:txBody>
                  <a:tcPr marL="91425" marR="91425" marT="91425" marB="91425"/>
                </a:tc>
                <a:tc>
                  <a:txBody>
                    <a:bodyPr/>
                    <a:lstStyle/>
                    <a:p>
                      <a:pPr marL="0" marR="0" lvl="0" indent="0" algn="r" rtl="0">
                        <a:lnSpc>
                          <a:spcPct val="100000"/>
                        </a:lnSpc>
                        <a:spcBef>
                          <a:spcPts val="0"/>
                        </a:spcBef>
                        <a:spcAft>
                          <a:spcPts val="0"/>
                        </a:spcAft>
                        <a:buClr>
                          <a:srgbClr val="000000"/>
                        </a:buClr>
                        <a:buSzPct val="25000"/>
                        <a:buFont typeface="Arial"/>
                        <a:buNone/>
                      </a:pPr>
                      <a:r>
                        <a:rPr lang="en-US" sz="2400" u="none" strike="noStrike" cap="none" dirty="0"/>
                        <a:t>21.57 </a:t>
                      </a:r>
                      <a:r>
                        <a:rPr lang="en-US" sz="1800" u="none" strike="noStrike" cap="none" dirty="0"/>
                        <a:t>(5.64)</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u="none" strike="noStrike" cap="none" dirty="0"/>
                        <a:t>22.5</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u="none" strike="noStrike" cap="none" dirty="0"/>
                        <a:t>1.971 (p&lt;.035)</a:t>
                      </a:r>
                    </a:p>
                  </a:txBody>
                  <a:tcPr marL="91425" marR="91425" marT="91425" marB="91425"/>
                </a:tc>
              </a:tr>
              <a:tr h="3810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dirty="0"/>
                        <a:t>Post</a:t>
                      </a:r>
                    </a:p>
                  </a:txBody>
                  <a:tcPr marL="91425" marR="91425" marT="91425" marB="91425"/>
                </a:tc>
                <a:tc>
                  <a:txBody>
                    <a:bodyPr/>
                    <a:lstStyle/>
                    <a:p>
                      <a:pPr marL="0" marR="0" lvl="0" indent="0" algn="r" rtl="0">
                        <a:lnSpc>
                          <a:spcPct val="100000"/>
                        </a:lnSpc>
                        <a:spcBef>
                          <a:spcPts val="0"/>
                        </a:spcBef>
                        <a:spcAft>
                          <a:spcPts val="0"/>
                        </a:spcAft>
                        <a:buClr>
                          <a:srgbClr val="000000"/>
                        </a:buClr>
                        <a:buSzPct val="25000"/>
                        <a:buFont typeface="Arial"/>
                        <a:buNone/>
                      </a:pPr>
                      <a:r>
                        <a:rPr lang="en-US" sz="2400" u="none" strike="noStrike" cap="none" dirty="0"/>
                        <a:t>19.29 </a:t>
                      </a:r>
                      <a:r>
                        <a:rPr lang="en-US" sz="1800" u="none" strike="noStrike" cap="none" dirty="0"/>
                        <a:t>(6.92)</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u="none" strike="noStrike" cap="none" dirty="0"/>
                        <a:t>17.5</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tc>
              </a:tr>
            </a:tbl>
          </a:graphicData>
        </a:graphic>
      </p:graphicFrame>
    </p:spTree>
  </p:cSld>
  <p:clrMapOvr>
    <a:masterClrMapping/>
  </p:clrMapOvr>
  <p:transition xmlns:p14="http://schemas.microsoft.com/office/powerpoint/2010/mai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Shape 249"/>
          <p:cNvPicPr preferRelativeResize="0"/>
          <p:nvPr/>
        </p:nvPicPr>
        <p:blipFill rotWithShape="1">
          <a:blip r:embed="rId3">
            <a:alphaModFix/>
          </a:blip>
          <a:srcRect b="-1926"/>
          <a:stretch/>
        </p:blipFill>
        <p:spPr>
          <a:xfrm>
            <a:off x="556125" y="482950"/>
            <a:ext cx="8279249" cy="5232048"/>
          </a:xfrm>
          <a:prstGeom prst="rect">
            <a:avLst/>
          </a:prstGeom>
          <a:noFill/>
          <a:ln>
            <a:noFill/>
          </a:ln>
        </p:spPr>
      </p:pic>
      <p:cxnSp>
        <p:nvCxnSpPr>
          <p:cNvPr id="250" name="Shape 250"/>
          <p:cNvCxnSpPr/>
          <p:nvPr/>
        </p:nvCxnSpPr>
        <p:spPr>
          <a:xfrm flipH="1">
            <a:off x="4050325" y="1528150"/>
            <a:ext cx="12300" cy="3590400"/>
          </a:xfrm>
          <a:prstGeom prst="straightConnector1">
            <a:avLst/>
          </a:prstGeom>
          <a:noFill/>
          <a:ln w="9525" cap="flat" cmpd="sng">
            <a:solidFill>
              <a:srgbClr val="FF0000"/>
            </a:solidFill>
            <a:prstDash val="solid"/>
            <a:round/>
            <a:headEnd type="none" w="med" len="med"/>
            <a:tailEnd type="none" w="med" len="med"/>
          </a:ln>
        </p:spPr>
      </p:cxnSp>
      <p:cxnSp>
        <p:nvCxnSpPr>
          <p:cNvPr id="251" name="Shape 251"/>
          <p:cNvCxnSpPr/>
          <p:nvPr/>
        </p:nvCxnSpPr>
        <p:spPr>
          <a:xfrm>
            <a:off x="5602300" y="1456925"/>
            <a:ext cx="16200" cy="3694500"/>
          </a:xfrm>
          <a:prstGeom prst="straightConnector1">
            <a:avLst/>
          </a:prstGeom>
          <a:noFill/>
          <a:ln w="9525" cap="flat" cmpd="sng">
            <a:solidFill>
              <a:srgbClr val="FF0000"/>
            </a:solidFill>
            <a:prstDash val="solid"/>
            <a:round/>
            <a:headEnd type="none" w="med" len="med"/>
            <a:tailEnd type="none" w="med" len="med"/>
          </a:ln>
        </p:spPr>
      </p:cxnSp>
      <p:sp>
        <p:nvSpPr>
          <p:cNvPr id="252" name="Shape 252"/>
          <p:cNvSpPr txBox="1"/>
          <p:nvPr/>
        </p:nvSpPr>
        <p:spPr>
          <a:xfrm>
            <a:off x="2624075" y="5280350"/>
            <a:ext cx="1754700" cy="8531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rial"/>
                <a:ea typeface="Arial"/>
                <a:cs typeface="Arial"/>
                <a:sym typeface="Arial"/>
              </a:rPr>
              <a:t>Low (&lt;23)</a:t>
            </a:r>
          </a:p>
        </p:txBody>
      </p:sp>
      <p:sp>
        <p:nvSpPr>
          <p:cNvPr id="253" name="Shape 253"/>
          <p:cNvSpPr txBox="1"/>
          <p:nvPr/>
        </p:nvSpPr>
        <p:spPr>
          <a:xfrm>
            <a:off x="4233925" y="5344725"/>
            <a:ext cx="9272699" cy="10817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rial"/>
                <a:ea typeface="Arial"/>
                <a:cs typeface="Arial"/>
                <a:sym typeface="Arial"/>
              </a:rPr>
              <a:t>Average (23-41)</a:t>
            </a:r>
          </a:p>
        </p:txBody>
      </p:sp>
      <p:sp>
        <p:nvSpPr>
          <p:cNvPr id="254" name="Shape 254"/>
          <p:cNvSpPr txBox="1"/>
          <p:nvPr/>
        </p:nvSpPr>
        <p:spPr>
          <a:xfrm>
            <a:off x="5972575" y="5280350"/>
            <a:ext cx="9272699" cy="10817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rial"/>
                <a:ea typeface="Arial"/>
                <a:cs typeface="Arial"/>
                <a:sym typeface="Arial"/>
              </a:rPr>
              <a:t>High (41+)</a:t>
            </a:r>
          </a:p>
        </p:txBody>
      </p:sp>
    </p:spTree>
  </p:cSld>
  <p:clrMapOvr>
    <a:masterClrMapping/>
  </p:clrMapOvr>
  <p:transition xmlns:p14="http://schemas.microsoft.com/office/powerpoint/2010/mai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A316A"/>
              </a:buClr>
              <a:buSzPct val="25000"/>
              <a:buFont typeface="Calibri"/>
              <a:buNone/>
            </a:pPr>
            <a:r>
              <a:rPr lang="en-US" sz="4400" b="1" i="0" u="none" strike="noStrike" cap="none" dirty="0">
                <a:solidFill>
                  <a:srgbClr val="0A316A"/>
                </a:solidFill>
                <a:latin typeface="Calibri"/>
                <a:ea typeface="Calibri"/>
                <a:cs typeface="Calibri"/>
                <a:sym typeface="Calibri"/>
              </a:rPr>
              <a:t>Paired t-tests</a:t>
            </a:r>
          </a:p>
        </p:txBody>
      </p:sp>
      <p:sp>
        <p:nvSpPr>
          <p:cNvPr id="261" name="Shape 26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 </a:t>
            </a:r>
          </a:p>
        </p:txBody>
      </p:sp>
      <p:graphicFrame>
        <p:nvGraphicFramePr>
          <p:cNvPr id="262" name="Shape 262"/>
          <p:cNvGraphicFramePr/>
          <p:nvPr>
            <p:extLst>
              <p:ext uri="{D42A27DB-BD31-4B8C-83A1-F6EECF244321}">
                <p14:modId xmlns:p14="http://schemas.microsoft.com/office/powerpoint/2010/main" val="3919544762"/>
              </p:ext>
            </p:extLst>
          </p:nvPr>
        </p:nvGraphicFramePr>
        <p:xfrm>
          <a:off x="537650" y="1080200"/>
          <a:ext cx="7858800" cy="5577540"/>
        </p:xfrm>
        <a:graphic>
          <a:graphicData uri="http://schemas.openxmlformats.org/drawingml/2006/table">
            <a:tbl>
              <a:tblPr>
                <a:noFill/>
                <a:tableStyleId>{6EBC4ABB-4773-4DD2-AC08-47C354C15C77}</a:tableStyleId>
              </a:tblPr>
              <a:tblGrid>
                <a:gridCol w="1964700"/>
                <a:gridCol w="2302775"/>
                <a:gridCol w="1320750"/>
                <a:gridCol w="2270575"/>
              </a:tblGrid>
              <a:tr h="381000">
                <a:tc>
                  <a:txBody>
                    <a:bodyPr/>
                    <a:lstStyle/>
                    <a:p>
                      <a:pPr marL="0" marR="0" lvl="0" indent="0" algn="l" rtl="0">
                        <a:lnSpc>
                          <a:spcPct val="100000"/>
                        </a:lnSpc>
                        <a:spcBef>
                          <a:spcPts val="0"/>
                        </a:spcBef>
                        <a:spcAft>
                          <a:spcPts val="0"/>
                        </a:spcAft>
                        <a:buClr>
                          <a:srgbClr val="000000"/>
                        </a:buClr>
                        <a:buSzPct val="25000"/>
                        <a:buFont typeface="Arial"/>
                        <a:buNone/>
                      </a:pPr>
                      <a:r>
                        <a:rPr lang="en-US" sz="3000" dirty="0"/>
                        <a:t>MBI</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u="none" strike="noStrike" cap="none" dirty="0"/>
                        <a:t>Mean</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u="none" strike="noStrike" cap="none" dirty="0"/>
                        <a:t>Median</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u="none" strike="noStrike" cap="none" dirty="0"/>
                        <a:t>t value</a:t>
                      </a:r>
                    </a:p>
                  </a:txBody>
                  <a:tcPr marL="91425" marR="91425" marT="91425" marB="91425"/>
                </a:tc>
              </a:tr>
              <a:tr h="381000">
                <a:tc>
                  <a:txBody>
                    <a:bodyPr/>
                    <a:lstStyle/>
                    <a:p>
                      <a:pPr marL="0" marR="0" lvl="0" indent="0" algn="l" rtl="0">
                        <a:lnSpc>
                          <a:spcPct val="100000"/>
                        </a:lnSpc>
                        <a:spcBef>
                          <a:spcPts val="0"/>
                        </a:spcBef>
                        <a:spcAft>
                          <a:spcPts val="0"/>
                        </a:spcAft>
                        <a:buClr>
                          <a:srgbClr val="000000"/>
                        </a:buClr>
                        <a:buSzPct val="25000"/>
                        <a:buFont typeface="Arial"/>
                        <a:buNone/>
                      </a:pPr>
                      <a:r>
                        <a:rPr lang="en-US" sz="1800" dirty="0"/>
                        <a:t>Exhaustion</a:t>
                      </a:r>
                    </a:p>
                  </a:txBody>
                  <a:tcPr marL="91425" marR="91425" marT="91425" marB="91425"/>
                </a:tc>
                <a:tc>
                  <a:txBody>
                    <a:bodyPr/>
                    <a:lstStyle/>
                    <a:p>
                      <a:pPr marL="0" marR="0" lvl="0" indent="0" algn="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tc>
              </a:tr>
              <a:tr h="3810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dirty="0"/>
                        <a:t>Pre</a:t>
                      </a:r>
                    </a:p>
                  </a:txBody>
                  <a:tcPr marL="91425" marR="91425" marT="91425" marB="91425"/>
                </a:tc>
                <a:tc>
                  <a:txBody>
                    <a:bodyPr/>
                    <a:lstStyle/>
                    <a:p>
                      <a:pPr marL="0" marR="0" lvl="0" indent="0" algn="r" rtl="0">
                        <a:lnSpc>
                          <a:spcPct val="100000"/>
                        </a:lnSpc>
                        <a:spcBef>
                          <a:spcPts val="0"/>
                        </a:spcBef>
                        <a:spcAft>
                          <a:spcPts val="0"/>
                        </a:spcAft>
                        <a:buClr>
                          <a:srgbClr val="000000"/>
                        </a:buClr>
                        <a:buSzPct val="25000"/>
                        <a:buFont typeface="Arial"/>
                        <a:buNone/>
                      </a:pPr>
                      <a:r>
                        <a:rPr lang="en-US" sz="2400" dirty="0"/>
                        <a:t>16</a:t>
                      </a:r>
                      <a:r>
                        <a:rPr lang="en-US" sz="2400" u="none" strike="noStrike" cap="none" dirty="0"/>
                        <a:t>.</a:t>
                      </a:r>
                      <a:r>
                        <a:rPr lang="en-US" sz="2400" dirty="0"/>
                        <a:t>64</a:t>
                      </a:r>
                      <a:r>
                        <a:rPr lang="en-US" sz="1800" u="none" strike="noStrike" cap="none" dirty="0"/>
                        <a:t> (</a:t>
                      </a:r>
                      <a:r>
                        <a:rPr lang="en-US" sz="1800" dirty="0"/>
                        <a:t>7.52</a:t>
                      </a:r>
                      <a:r>
                        <a:rPr lang="en-US" sz="1800" u="none" strike="noStrike" cap="none" dirty="0"/>
                        <a:t>)</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dirty="0"/>
                        <a:t>15.5</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dirty="0"/>
                        <a:t>1.37</a:t>
                      </a:r>
                      <a:r>
                        <a:rPr lang="en-US" sz="2400" u="none" strike="noStrike" cap="none" dirty="0"/>
                        <a:t>, </a:t>
                      </a:r>
                      <a:r>
                        <a:rPr lang="en-US" sz="2400" dirty="0"/>
                        <a:t>(p&lt;.098)</a:t>
                      </a:r>
                    </a:p>
                  </a:txBody>
                  <a:tcPr marL="91425" marR="91425" marT="91425" marB="91425"/>
                </a:tc>
              </a:tr>
              <a:tr h="3810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dirty="0"/>
                        <a:t>Post</a:t>
                      </a:r>
                    </a:p>
                  </a:txBody>
                  <a:tcPr marL="91425" marR="91425" marT="91425" marB="91425"/>
                </a:tc>
                <a:tc>
                  <a:txBody>
                    <a:bodyPr/>
                    <a:lstStyle/>
                    <a:p>
                      <a:pPr marL="0" marR="0" lvl="0" indent="0" algn="r" rtl="0">
                        <a:lnSpc>
                          <a:spcPct val="100000"/>
                        </a:lnSpc>
                        <a:spcBef>
                          <a:spcPts val="0"/>
                        </a:spcBef>
                        <a:spcAft>
                          <a:spcPts val="0"/>
                        </a:spcAft>
                        <a:buClr>
                          <a:srgbClr val="000000"/>
                        </a:buClr>
                        <a:buSzPct val="25000"/>
                        <a:buFont typeface="Arial"/>
                        <a:buNone/>
                      </a:pPr>
                      <a:r>
                        <a:rPr lang="en-US" sz="2400" dirty="0"/>
                        <a:t>14.43</a:t>
                      </a:r>
                      <a:r>
                        <a:rPr lang="en-US" sz="2400" u="none" strike="noStrike" cap="none" dirty="0"/>
                        <a:t> </a:t>
                      </a:r>
                      <a:r>
                        <a:rPr lang="en-US" sz="1800" u="none" strike="noStrike" cap="none" dirty="0"/>
                        <a:t>(</a:t>
                      </a:r>
                      <a:r>
                        <a:rPr lang="en-US" sz="1800" dirty="0"/>
                        <a:t>6.31</a:t>
                      </a:r>
                      <a:r>
                        <a:rPr lang="en-US" sz="1800" u="none" strike="noStrike" cap="none" dirty="0"/>
                        <a:t>)</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dirty="0"/>
                        <a:t>13.5</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tc>
              </a:tr>
              <a:tr h="548600">
                <a:tc>
                  <a:txBody>
                    <a:bodyPr/>
                    <a:lstStyle/>
                    <a:p>
                      <a:pPr marL="0" marR="0" lvl="0" indent="0" algn="l" rtl="0">
                        <a:lnSpc>
                          <a:spcPct val="100000"/>
                        </a:lnSpc>
                        <a:spcBef>
                          <a:spcPts val="0"/>
                        </a:spcBef>
                        <a:spcAft>
                          <a:spcPts val="0"/>
                        </a:spcAft>
                        <a:buClr>
                          <a:srgbClr val="000000"/>
                        </a:buClr>
                        <a:buSzPct val="25000"/>
                        <a:buFont typeface="Arial"/>
                        <a:buNone/>
                      </a:pPr>
                      <a:r>
                        <a:rPr lang="en-US" sz="1800" dirty="0"/>
                        <a:t>Cynicism/Depers</a:t>
                      </a:r>
                    </a:p>
                  </a:txBody>
                  <a:tcPr marL="91425" marR="91425" marT="91425" marB="91425"/>
                </a:tc>
                <a:tc>
                  <a:txBody>
                    <a:bodyPr/>
                    <a:lstStyle/>
                    <a:p>
                      <a:pPr marL="0" marR="0" lvl="0" indent="0" algn="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tc>
              </a:tr>
              <a:tr h="3810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dirty="0"/>
                        <a:t>Pre</a:t>
                      </a:r>
                    </a:p>
                  </a:txBody>
                  <a:tcPr marL="91425" marR="91425" marT="91425" marB="91425"/>
                </a:tc>
                <a:tc>
                  <a:txBody>
                    <a:bodyPr/>
                    <a:lstStyle/>
                    <a:p>
                      <a:pPr marL="0" marR="0" lvl="0" indent="0" algn="r" rtl="0">
                        <a:lnSpc>
                          <a:spcPct val="100000"/>
                        </a:lnSpc>
                        <a:spcBef>
                          <a:spcPts val="0"/>
                        </a:spcBef>
                        <a:spcAft>
                          <a:spcPts val="0"/>
                        </a:spcAft>
                        <a:buClr>
                          <a:srgbClr val="000000"/>
                        </a:buClr>
                        <a:buSzPct val="25000"/>
                        <a:buFont typeface="Arial"/>
                        <a:buNone/>
                      </a:pPr>
                      <a:r>
                        <a:rPr lang="en-US" sz="2400" dirty="0"/>
                        <a:t>10.86</a:t>
                      </a:r>
                      <a:r>
                        <a:rPr lang="en-US" sz="2400" u="none" strike="noStrike" cap="none" dirty="0"/>
                        <a:t> </a:t>
                      </a:r>
                      <a:r>
                        <a:rPr lang="en-US" sz="1800" u="none" strike="noStrike" cap="none" dirty="0"/>
                        <a:t>(</a:t>
                      </a:r>
                      <a:r>
                        <a:rPr lang="en-US" sz="1800" dirty="0"/>
                        <a:t>7.71</a:t>
                      </a:r>
                      <a:r>
                        <a:rPr lang="en-US" sz="1800" u="none" strike="noStrike" cap="none" dirty="0"/>
                        <a:t>)</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dirty="0"/>
                        <a:t>10.5</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dirty="0"/>
                        <a:t>1.04</a:t>
                      </a:r>
                      <a:r>
                        <a:rPr lang="en-US" sz="2400" u="none" strike="noStrike" cap="none" dirty="0"/>
                        <a:t> (</a:t>
                      </a:r>
                      <a:r>
                        <a:rPr lang="en-US" sz="2400" dirty="0"/>
                        <a:t>ns</a:t>
                      </a:r>
                      <a:r>
                        <a:rPr lang="en-US" sz="2400" u="none" strike="noStrike" cap="none" dirty="0"/>
                        <a:t>)</a:t>
                      </a:r>
                    </a:p>
                  </a:txBody>
                  <a:tcPr marL="91425" marR="91425" marT="91425" marB="91425"/>
                </a:tc>
              </a:tr>
              <a:tr h="3810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dirty="0"/>
                        <a:t>Post</a:t>
                      </a:r>
                    </a:p>
                  </a:txBody>
                  <a:tcPr marL="91425" marR="91425" marT="91425" marB="91425"/>
                </a:tc>
                <a:tc>
                  <a:txBody>
                    <a:bodyPr/>
                    <a:lstStyle/>
                    <a:p>
                      <a:pPr marL="0" marR="0" lvl="0" indent="0" algn="r" rtl="0">
                        <a:lnSpc>
                          <a:spcPct val="100000"/>
                        </a:lnSpc>
                        <a:spcBef>
                          <a:spcPts val="0"/>
                        </a:spcBef>
                        <a:spcAft>
                          <a:spcPts val="0"/>
                        </a:spcAft>
                        <a:buClr>
                          <a:srgbClr val="000000"/>
                        </a:buClr>
                        <a:buSzPct val="25000"/>
                        <a:buFont typeface="Arial"/>
                        <a:buNone/>
                      </a:pPr>
                      <a:r>
                        <a:rPr lang="en-US" sz="2400" dirty="0"/>
                        <a:t>9.07</a:t>
                      </a:r>
                      <a:r>
                        <a:rPr lang="en-US" sz="2400" u="none" strike="noStrike" cap="none" dirty="0"/>
                        <a:t> </a:t>
                      </a:r>
                      <a:r>
                        <a:rPr lang="en-US" sz="1800" u="none" strike="noStrike" cap="none" dirty="0"/>
                        <a:t>(</a:t>
                      </a:r>
                      <a:r>
                        <a:rPr lang="en-US" sz="1800" dirty="0"/>
                        <a:t>5.25</a:t>
                      </a:r>
                      <a:r>
                        <a:rPr lang="en-US" sz="1800" u="none" strike="noStrike" cap="none" dirty="0"/>
                        <a:t>)</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dirty="0"/>
                        <a:t>8</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tc>
              </a:tr>
              <a:tr h="381000">
                <a:tc>
                  <a:txBody>
                    <a:bodyPr/>
                    <a:lstStyle/>
                    <a:p>
                      <a:pPr marL="0" marR="0" lvl="0" indent="0" algn="l" rtl="0">
                        <a:lnSpc>
                          <a:spcPct val="100000"/>
                        </a:lnSpc>
                        <a:spcBef>
                          <a:spcPts val="0"/>
                        </a:spcBef>
                        <a:spcAft>
                          <a:spcPts val="0"/>
                        </a:spcAft>
                        <a:buClr>
                          <a:srgbClr val="000000"/>
                        </a:buClr>
                        <a:buSzPct val="25000"/>
                        <a:buFont typeface="Arial"/>
                        <a:buNone/>
                      </a:pPr>
                      <a:r>
                        <a:rPr lang="en-US" sz="1800" dirty="0"/>
                        <a:t>Prof Efficacy</a:t>
                      </a:r>
                    </a:p>
                  </a:txBody>
                  <a:tcPr marL="91425" marR="91425" marT="91425" marB="91425"/>
                </a:tc>
                <a:tc>
                  <a:txBody>
                    <a:bodyPr/>
                    <a:lstStyle/>
                    <a:p>
                      <a:pPr marL="0" marR="0" lvl="0" indent="0" algn="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tc>
              </a:tr>
              <a:tr h="3810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dirty="0"/>
                        <a:t>Pre</a:t>
                      </a:r>
                    </a:p>
                  </a:txBody>
                  <a:tcPr marL="91425" marR="91425" marT="91425" marB="91425"/>
                </a:tc>
                <a:tc>
                  <a:txBody>
                    <a:bodyPr/>
                    <a:lstStyle/>
                    <a:p>
                      <a:pPr marL="0" marR="0" lvl="0" indent="0" algn="r" rtl="0">
                        <a:lnSpc>
                          <a:spcPct val="100000"/>
                        </a:lnSpc>
                        <a:spcBef>
                          <a:spcPts val="0"/>
                        </a:spcBef>
                        <a:spcAft>
                          <a:spcPts val="0"/>
                        </a:spcAft>
                        <a:buClr>
                          <a:srgbClr val="000000"/>
                        </a:buClr>
                        <a:buSzPct val="25000"/>
                        <a:buFont typeface="Arial"/>
                        <a:buNone/>
                      </a:pPr>
                      <a:r>
                        <a:rPr lang="en-US" sz="2400" dirty="0"/>
                        <a:t>30.00</a:t>
                      </a:r>
                      <a:r>
                        <a:rPr lang="en-US" sz="2400" u="none" strike="noStrike" cap="none" dirty="0"/>
                        <a:t> </a:t>
                      </a:r>
                      <a:r>
                        <a:rPr lang="en-US" sz="1800" u="none" strike="noStrike" cap="none" dirty="0"/>
                        <a:t>(5.</a:t>
                      </a:r>
                      <a:r>
                        <a:rPr lang="en-US" sz="1800" dirty="0"/>
                        <a:t>16</a:t>
                      </a:r>
                      <a:r>
                        <a:rPr lang="en-US" sz="1800" u="none" strike="noStrike" cap="none" dirty="0"/>
                        <a:t>)</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dirty="0"/>
                        <a:t>31</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dirty="0"/>
                        <a:t>-.33</a:t>
                      </a:r>
                      <a:r>
                        <a:rPr lang="en-US" sz="2400" u="none" strike="noStrike" cap="none" dirty="0"/>
                        <a:t> (</a:t>
                      </a:r>
                      <a:r>
                        <a:rPr lang="en-US" sz="2400" dirty="0"/>
                        <a:t>ns</a:t>
                      </a:r>
                      <a:r>
                        <a:rPr lang="en-US" sz="2400" u="none" strike="noStrike" cap="none" dirty="0"/>
                        <a:t>)</a:t>
                      </a:r>
                    </a:p>
                  </a:txBody>
                  <a:tcPr marL="91425" marR="91425" marT="91425" marB="91425"/>
                </a:tc>
              </a:tr>
              <a:tr h="3810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dirty="0"/>
                        <a:t>Post</a:t>
                      </a:r>
                    </a:p>
                  </a:txBody>
                  <a:tcPr marL="91425" marR="91425" marT="91425" marB="91425"/>
                </a:tc>
                <a:tc>
                  <a:txBody>
                    <a:bodyPr/>
                    <a:lstStyle/>
                    <a:p>
                      <a:pPr marL="0" marR="0" lvl="0" indent="0" algn="r" rtl="0">
                        <a:lnSpc>
                          <a:spcPct val="100000"/>
                        </a:lnSpc>
                        <a:spcBef>
                          <a:spcPts val="0"/>
                        </a:spcBef>
                        <a:spcAft>
                          <a:spcPts val="0"/>
                        </a:spcAft>
                        <a:buClr>
                          <a:srgbClr val="000000"/>
                        </a:buClr>
                        <a:buSzPct val="25000"/>
                        <a:buFont typeface="Arial"/>
                        <a:buNone/>
                      </a:pPr>
                      <a:r>
                        <a:rPr lang="en-US" sz="2400" dirty="0"/>
                        <a:t>30.50</a:t>
                      </a:r>
                      <a:r>
                        <a:rPr lang="en-US" sz="2400" u="none" strike="noStrike" cap="none" dirty="0"/>
                        <a:t> </a:t>
                      </a:r>
                      <a:r>
                        <a:rPr lang="en-US" sz="1800" u="none" strike="noStrike" cap="none" dirty="0"/>
                        <a:t>(</a:t>
                      </a:r>
                      <a:r>
                        <a:rPr lang="en-US" sz="1800" dirty="0"/>
                        <a:t>5.61</a:t>
                      </a:r>
                      <a:r>
                        <a:rPr lang="en-US" sz="1800" u="none" strike="noStrike" cap="none" dirty="0"/>
                        <a:t>)</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r>
                        <a:rPr lang="en-US" sz="2400" dirty="0"/>
                        <a:t>30.</a:t>
                      </a:r>
                      <a:r>
                        <a:rPr lang="en-US" sz="2400" u="none" strike="noStrike" cap="none" dirty="0"/>
                        <a:t>5</a:t>
                      </a:r>
                    </a:p>
                  </a:txBody>
                  <a:tcPr marL="91425" marR="91425" marT="91425" marB="91425"/>
                </a:tc>
                <a:tc>
                  <a:txBody>
                    <a:bodyPr/>
                    <a:lstStyle/>
                    <a:p>
                      <a:pPr marL="0" marR="0" lvl="0" indent="0" algn="ctr" rtl="0">
                        <a:lnSpc>
                          <a:spcPct val="100000"/>
                        </a:lnSpc>
                        <a:spcBef>
                          <a:spcPts val="0"/>
                        </a:spcBef>
                        <a:spcAft>
                          <a:spcPts val="0"/>
                        </a:spcAft>
                        <a:buClr>
                          <a:srgbClr val="000000"/>
                        </a:buClr>
                        <a:buSzPct val="25000"/>
                        <a:buFont typeface="Arial"/>
                        <a:buNone/>
                      </a:pPr>
                      <a:endParaRPr sz="2400" u="none" strike="noStrike" cap="none"/>
                    </a:p>
                  </a:txBody>
                  <a:tcPr marL="91425" marR="91425" marT="91425" marB="91425"/>
                </a:tc>
              </a:tr>
            </a:tbl>
          </a:graphicData>
        </a:graphic>
      </p:graphicFrame>
    </p:spTree>
  </p:cSld>
  <p:clrMapOvr>
    <a:masterClrMapping/>
  </p:clrMapOvr>
  <p:transition xmlns:p14="http://schemas.microsoft.com/office/powerpoint/2010/mai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Shape 268"/>
          <p:cNvPicPr preferRelativeResize="0"/>
          <p:nvPr/>
        </p:nvPicPr>
        <p:blipFill rotWithShape="1">
          <a:blip r:embed="rId3">
            <a:alphaModFix/>
          </a:blip>
          <a:srcRect/>
          <a:stretch/>
        </p:blipFill>
        <p:spPr>
          <a:xfrm>
            <a:off x="588325" y="692225"/>
            <a:ext cx="8279249" cy="5006673"/>
          </a:xfrm>
          <a:prstGeom prst="rect">
            <a:avLst/>
          </a:prstGeom>
          <a:noFill/>
          <a:ln>
            <a:noFill/>
          </a:ln>
        </p:spPr>
      </p:pic>
      <p:sp>
        <p:nvSpPr>
          <p:cNvPr id="269" name="Shape 269"/>
          <p:cNvSpPr txBox="1"/>
          <p:nvPr/>
        </p:nvSpPr>
        <p:spPr>
          <a:xfrm>
            <a:off x="1565425" y="5218050"/>
            <a:ext cx="7156200" cy="834900"/>
          </a:xfrm>
          <a:prstGeom prst="rect">
            <a:avLst/>
          </a:prstGeom>
          <a:noFill/>
          <a:ln>
            <a:noFill/>
          </a:ln>
        </p:spPr>
        <p:txBody>
          <a:bodyPr lIns="91425" tIns="91425" rIns="91425" bIns="91425" anchor="t" anchorCtr="0">
            <a:noAutofit/>
          </a:bodyPr>
          <a:lstStyle/>
          <a:p>
            <a:pPr lvl="0">
              <a:spcBef>
                <a:spcPts val="0"/>
              </a:spcBef>
              <a:buNone/>
            </a:pPr>
            <a:r>
              <a:rPr lang="en-US" dirty="0"/>
              <a:t>Ex:  Low 0-10 &lt; 11-15 &lt; 16+  High</a:t>
            </a:r>
          </a:p>
          <a:p>
            <a:pPr lvl="0">
              <a:spcBef>
                <a:spcPts val="0"/>
              </a:spcBef>
              <a:buNone/>
            </a:pPr>
            <a:r>
              <a:rPr lang="en-US" dirty="0"/>
              <a:t>Cy:  Low 0-</a:t>
            </a:r>
            <a:r>
              <a:rPr lang="en-US" dirty="0">
                <a:solidFill>
                  <a:schemeClr val="dk1"/>
                </a:solidFill>
              </a:rPr>
              <a:t>5 &lt; 6-10 &lt; 11+  High </a:t>
            </a:r>
          </a:p>
          <a:p>
            <a:pPr lvl="0">
              <a:spcBef>
                <a:spcPts val="0"/>
              </a:spcBef>
              <a:buNone/>
            </a:pPr>
            <a:r>
              <a:rPr lang="en-US" dirty="0">
                <a:solidFill>
                  <a:schemeClr val="dk1"/>
                </a:solidFill>
              </a:rPr>
              <a:t>PE:  Low 0-23 &lt; 24-29 &lt; 30+  High</a:t>
            </a:r>
          </a:p>
        </p:txBody>
      </p:sp>
      <p:cxnSp>
        <p:nvCxnSpPr>
          <p:cNvPr id="270" name="Shape 270"/>
          <p:cNvCxnSpPr/>
          <p:nvPr/>
        </p:nvCxnSpPr>
        <p:spPr>
          <a:xfrm>
            <a:off x="3466275" y="1764225"/>
            <a:ext cx="0" cy="844800"/>
          </a:xfrm>
          <a:prstGeom prst="straightConnector1">
            <a:avLst/>
          </a:prstGeom>
          <a:noFill/>
          <a:ln w="9525" cap="flat" cmpd="sng">
            <a:solidFill>
              <a:srgbClr val="FF0000"/>
            </a:solidFill>
            <a:prstDash val="solid"/>
            <a:round/>
            <a:headEnd type="none" w="lg" len="lg"/>
            <a:tailEnd type="none" w="lg" len="lg"/>
          </a:ln>
        </p:spPr>
      </p:cxnSp>
      <p:cxnSp>
        <p:nvCxnSpPr>
          <p:cNvPr id="271" name="Shape 271"/>
          <p:cNvCxnSpPr/>
          <p:nvPr/>
        </p:nvCxnSpPr>
        <p:spPr>
          <a:xfrm>
            <a:off x="4137175" y="1751775"/>
            <a:ext cx="12300" cy="869700"/>
          </a:xfrm>
          <a:prstGeom prst="straightConnector1">
            <a:avLst/>
          </a:prstGeom>
          <a:noFill/>
          <a:ln w="9525" cap="flat" cmpd="sng">
            <a:solidFill>
              <a:srgbClr val="FF0000"/>
            </a:solidFill>
            <a:prstDash val="solid"/>
            <a:round/>
            <a:headEnd type="none" w="lg" len="lg"/>
            <a:tailEnd type="none" w="lg" len="lg"/>
          </a:ln>
        </p:spPr>
      </p:cxnSp>
      <p:cxnSp>
        <p:nvCxnSpPr>
          <p:cNvPr id="272" name="Shape 272"/>
          <p:cNvCxnSpPr/>
          <p:nvPr/>
        </p:nvCxnSpPr>
        <p:spPr>
          <a:xfrm>
            <a:off x="2882350" y="2807800"/>
            <a:ext cx="12300" cy="819900"/>
          </a:xfrm>
          <a:prstGeom prst="straightConnector1">
            <a:avLst/>
          </a:prstGeom>
          <a:noFill/>
          <a:ln w="9525" cap="flat" cmpd="sng">
            <a:solidFill>
              <a:srgbClr val="FF0000"/>
            </a:solidFill>
            <a:prstDash val="solid"/>
            <a:round/>
            <a:headEnd type="none" w="lg" len="lg"/>
            <a:tailEnd type="none" w="lg" len="lg"/>
          </a:ln>
        </p:spPr>
      </p:cxnSp>
      <p:cxnSp>
        <p:nvCxnSpPr>
          <p:cNvPr id="273" name="Shape 273"/>
          <p:cNvCxnSpPr/>
          <p:nvPr/>
        </p:nvCxnSpPr>
        <p:spPr>
          <a:xfrm>
            <a:off x="3565675" y="2845075"/>
            <a:ext cx="0" cy="782700"/>
          </a:xfrm>
          <a:prstGeom prst="straightConnector1">
            <a:avLst/>
          </a:prstGeom>
          <a:noFill/>
          <a:ln w="9525" cap="flat" cmpd="sng">
            <a:solidFill>
              <a:srgbClr val="FF0000"/>
            </a:solidFill>
            <a:prstDash val="solid"/>
            <a:round/>
            <a:headEnd type="none" w="lg" len="lg"/>
            <a:tailEnd type="none" w="lg" len="lg"/>
          </a:ln>
        </p:spPr>
      </p:cxnSp>
      <p:cxnSp>
        <p:nvCxnSpPr>
          <p:cNvPr id="274" name="Shape 274"/>
          <p:cNvCxnSpPr/>
          <p:nvPr/>
        </p:nvCxnSpPr>
        <p:spPr>
          <a:xfrm>
            <a:off x="5118650" y="3839000"/>
            <a:ext cx="0" cy="882000"/>
          </a:xfrm>
          <a:prstGeom prst="straightConnector1">
            <a:avLst/>
          </a:prstGeom>
          <a:noFill/>
          <a:ln w="9525" cap="flat" cmpd="sng">
            <a:solidFill>
              <a:srgbClr val="FF0000"/>
            </a:solidFill>
            <a:prstDash val="solid"/>
            <a:round/>
            <a:headEnd type="none" w="lg" len="lg"/>
            <a:tailEnd type="none" w="lg" len="lg"/>
          </a:ln>
        </p:spPr>
      </p:cxnSp>
      <p:cxnSp>
        <p:nvCxnSpPr>
          <p:cNvPr id="275" name="Shape 275"/>
          <p:cNvCxnSpPr/>
          <p:nvPr/>
        </p:nvCxnSpPr>
        <p:spPr>
          <a:xfrm flipH="1">
            <a:off x="6013300" y="3826575"/>
            <a:ext cx="12300" cy="931800"/>
          </a:xfrm>
          <a:prstGeom prst="straightConnector1">
            <a:avLst/>
          </a:prstGeom>
          <a:noFill/>
          <a:ln w="9525" cap="flat" cmpd="sng">
            <a:solidFill>
              <a:srgbClr val="FF0000"/>
            </a:solidFill>
            <a:prstDash val="solid"/>
            <a:round/>
            <a:headEnd type="none" w="lg" len="lg"/>
            <a:tailEnd type="none" w="lg" len="lg"/>
          </a:ln>
        </p:spPr>
      </p:cxnSp>
    </p:spTree>
  </p:cSld>
  <p:clrMapOvr>
    <a:masterClrMapping/>
  </p:clrMapOvr>
  <p:transition xmlns:p14="http://schemas.microsoft.com/office/powerpoint/2010/mai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A316A"/>
              </a:buClr>
              <a:buSzPct val="25000"/>
              <a:buFont typeface="Calibri"/>
              <a:buNone/>
            </a:pPr>
            <a:r>
              <a:rPr lang="en-US" sz="4400" b="1" i="0" u="none" strike="noStrike" cap="none" dirty="0">
                <a:solidFill>
                  <a:srgbClr val="0A316A"/>
                </a:solidFill>
                <a:latin typeface="Calibri"/>
                <a:ea typeface="Calibri"/>
                <a:cs typeface="Calibri"/>
                <a:sym typeface="Calibri"/>
              </a:rPr>
              <a:t>Post Survey</a:t>
            </a:r>
          </a:p>
        </p:txBody>
      </p:sp>
      <p:sp>
        <p:nvSpPr>
          <p:cNvPr id="282" name="Shape 282"/>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Why didn’t people attend:  </a:t>
            </a:r>
          </a:p>
          <a:p>
            <a:pPr marL="457200" marR="0" lvl="0" indent="-4572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Schedule conflict</a:t>
            </a:r>
          </a:p>
          <a:p>
            <a:pPr marL="457200" marR="0" lvl="0" indent="-4572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No responses to “not interested”</a:t>
            </a:r>
          </a:p>
          <a:p>
            <a:pPr marL="0" marR="0" lvl="0" indent="0" algn="l" rtl="0">
              <a:lnSpc>
                <a:spcPct val="100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Which session most useful:</a:t>
            </a:r>
          </a:p>
          <a:p>
            <a:pPr marL="914400" marR="0" lvl="0" indent="-228600" algn="l" rtl="0">
              <a:lnSpc>
                <a:spcPct val="100000"/>
              </a:lnSpc>
              <a:spcBef>
                <a:spcPts val="0"/>
              </a:spcBef>
              <a:spcAft>
                <a:spcPts val="0"/>
              </a:spcAft>
              <a:buClr>
                <a:schemeClr val="dk1"/>
              </a:buClr>
              <a:buSzPct val="100000"/>
              <a:buFont typeface="Arial"/>
              <a:buAutoNum type="arabicPeriod"/>
            </a:pPr>
            <a:r>
              <a:rPr lang="en-US" sz="3200" b="0" i="0" u="none" strike="noStrike" cap="none" dirty="0">
                <a:solidFill>
                  <a:schemeClr val="dk1"/>
                </a:solidFill>
                <a:latin typeface="Calibri"/>
                <a:ea typeface="Calibri"/>
                <a:cs typeface="Calibri"/>
                <a:sym typeface="Calibri"/>
              </a:rPr>
              <a:t>Values/value-based actions !!!</a:t>
            </a:r>
          </a:p>
          <a:p>
            <a:pPr marL="914400" marR="0" lvl="0" indent="-228600" algn="l" rtl="0">
              <a:lnSpc>
                <a:spcPct val="100000"/>
              </a:lnSpc>
              <a:spcBef>
                <a:spcPts val="0"/>
              </a:spcBef>
              <a:spcAft>
                <a:spcPts val="0"/>
              </a:spcAft>
              <a:buClr>
                <a:schemeClr val="dk1"/>
              </a:buClr>
              <a:buSzPct val="100000"/>
              <a:buFont typeface="Arial"/>
              <a:buAutoNum type="arabicPeriod"/>
            </a:pPr>
            <a:r>
              <a:rPr lang="en-US" sz="3200" b="0" i="0" u="none" strike="noStrike" cap="none" dirty="0">
                <a:solidFill>
                  <a:schemeClr val="dk1"/>
                </a:solidFill>
                <a:latin typeface="Calibri"/>
                <a:ea typeface="Calibri"/>
                <a:cs typeface="Calibri"/>
                <a:sym typeface="Calibri"/>
              </a:rPr>
              <a:t>Self compassion/letting go of mistakes</a:t>
            </a:r>
          </a:p>
          <a:p>
            <a:pPr marL="914400" marR="0" lvl="0" indent="-228600" algn="l" rtl="0">
              <a:lnSpc>
                <a:spcPct val="100000"/>
              </a:lnSpc>
              <a:spcBef>
                <a:spcPts val="0"/>
              </a:spcBef>
              <a:spcAft>
                <a:spcPts val="0"/>
              </a:spcAft>
              <a:buClr>
                <a:schemeClr val="dk1"/>
              </a:buClr>
              <a:buSzPct val="100000"/>
              <a:buFont typeface="Arial"/>
              <a:buAutoNum type="arabicPeriod"/>
            </a:pPr>
            <a:r>
              <a:rPr lang="en-US" sz="3200" b="0" i="0" u="none" strike="noStrike" cap="none" dirty="0">
                <a:solidFill>
                  <a:schemeClr val="dk1"/>
                </a:solidFill>
                <a:latin typeface="Calibri"/>
                <a:ea typeface="Calibri"/>
                <a:cs typeface="Calibri"/>
                <a:sym typeface="Calibri"/>
              </a:rPr>
              <a:t>Mindfulness</a:t>
            </a:r>
          </a:p>
          <a:p>
            <a:pPr marL="914400" marR="0" lvl="0" indent="-228600" algn="l" rtl="0">
              <a:lnSpc>
                <a:spcPct val="100000"/>
              </a:lnSpc>
              <a:spcBef>
                <a:spcPts val="0"/>
              </a:spcBef>
              <a:spcAft>
                <a:spcPts val="0"/>
              </a:spcAft>
              <a:buClr>
                <a:schemeClr val="dk1"/>
              </a:buClr>
              <a:buSzPct val="100000"/>
              <a:buFont typeface="Arial"/>
              <a:buAutoNum type="arabicPeriod"/>
            </a:pPr>
            <a:r>
              <a:rPr lang="en-US" sz="3200" b="0" i="0" u="none" strike="noStrike" cap="none" dirty="0">
                <a:solidFill>
                  <a:schemeClr val="dk1"/>
                </a:solidFill>
                <a:latin typeface="Calibri"/>
                <a:ea typeface="Calibri"/>
                <a:cs typeface="Calibri"/>
                <a:sym typeface="Calibri"/>
              </a:rPr>
              <a:t>Boundaries/limit setting</a:t>
            </a:r>
          </a:p>
          <a:p>
            <a:pPr marL="914400" marR="0" lvl="0" indent="-228600" algn="l" rtl="0">
              <a:lnSpc>
                <a:spcPct val="100000"/>
              </a:lnSpc>
              <a:spcBef>
                <a:spcPts val="0"/>
              </a:spcBef>
              <a:spcAft>
                <a:spcPts val="0"/>
              </a:spcAft>
              <a:buClr>
                <a:schemeClr val="dk1"/>
              </a:buClr>
              <a:buSzPct val="100000"/>
              <a:buFont typeface="Arial"/>
              <a:buAutoNum type="arabicPeriod"/>
            </a:pPr>
            <a:r>
              <a:rPr lang="en-US" sz="3200" b="0" i="0" u="none" strike="noStrike" cap="none" dirty="0">
                <a:solidFill>
                  <a:schemeClr val="dk1"/>
                </a:solidFill>
                <a:sym typeface="Calibri"/>
              </a:rPr>
              <a:t>D</a:t>
            </a:r>
            <a:r>
              <a:rPr lang="en-US" dirty="0"/>
              <a:t>e</a:t>
            </a:r>
            <a:r>
              <a:rPr lang="en-US" sz="3200" b="0" i="0" u="none" strike="noStrike" cap="none" dirty="0">
                <a:solidFill>
                  <a:schemeClr val="dk1"/>
                </a:solidFill>
                <a:sym typeface="Calibri"/>
              </a:rPr>
              <a:t>fusion</a:t>
            </a:r>
            <a:endParaRPr lang="en-US" sz="32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			</a:t>
            </a:r>
          </a:p>
        </p:txBody>
      </p:sp>
    </p:spTree>
  </p:cSld>
  <p:clrMapOvr>
    <a:masterClrMapping/>
  </p:clrMapOvr>
  <p:transition xmlns:p14="http://schemas.microsoft.com/office/powerpoint/2010/mai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A316A"/>
              </a:buClr>
              <a:buSzPct val="25000"/>
              <a:buFont typeface="Calibri"/>
              <a:buNone/>
            </a:pPr>
            <a:r>
              <a:rPr lang="en-US" sz="4400" b="1" i="0" u="none" strike="noStrike" cap="none" dirty="0">
                <a:solidFill>
                  <a:srgbClr val="0A316A"/>
                </a:solidFill>
                <a:latin typeface="Calibri"/>
                <a:ea typeface="Calibri"/>
                <a:cs typeface="Calibri"/>
                <a:sym typeface="Calibri"/>
              </a:rPr>
              <a:t>Post Survey</a:t>
            </a:r>
          </a:p>
        </p:txBody>
      </p:sp>
      <p:sp>
        <p:nvSpPr>
          <p:cNvPr id="289" name="Shape 289"/>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Arial"/>
              <a:buNone/>
            </a:pPr>
            <a:r>
              <a:rPr lang="en-US" dirty="0"/>
              <a:t>“</a:t>
            </a:r>
            <a:r>
              <a:rPr lang="en-US" sz="3200" b="0" i="0" u="none" strike="noStrike" cap="none" dirty="0">
                <a:solidFill>
                  <a:schemeClr val="dk1"/>
                </a:solidFill>
                <a:latin typeface="Calibri"/>
                <a:ea typeface="Calibri"/>
                <a:cs typeface="Calibri"/>
                <a:sym typeface="Calibri"/>
              </a:rPr>
              <a:t>I am using skills discussed</a:t>
            </a:r>
            <a:r>
              <a:rPr lang="en-US" dirty="0"/>
              <a:t>…”</a:t>
            </a:r>
            <a:r>
              <a:rPr lang="en-US" sz="3200" b="0" i="0" u="none" strike="noStrike" cap="none" dirty="0">
                <a:solidFill>
                  <a:schemeClr val="dk1"/>
                </a:solidFill>
                <a:latin typeface="Calibri"/>
                <a:ea typeface="Calibri"/>
                <a:cs typeface="Calibri"/>
                <a:sym typeface="Calibri"/>
              </a:rPr>
              <a:t>:</a:t>
            </a:r>
          </a:p>
          <a:p>
            <a:pPr marL="1371600" marR="0" lvl="2" indent="-419100" algn="l" rtl="0">
              <a:lnSpc>
                <a:spcPct val="100000"/>
              </a:lnSpc>
              <a:spcBef>
                <a:spcPts val="0"/>
              </a:spcBef>
              <a:spcAft>
                <a:spcPts val="0"/>
              </a:spcAft>
              <a:buClr>
                <a:schemeClr val="dk1"/>
              </a:buClr>
              <a:buSzPct val="100000"/>
              <a:buFont typeface="Arial"/>
              <a:buChar char="•"/>
            </a:pPr>
            <a:r>
              <a:rPr lang="en-US" sz="3000" b="0" i="0" u="none" strike="noStrike" cap="none" dirty="0">
                <a:solidFill>
                  <a:schemeClr val="dk1"/>
                </a:solidFill>
                <a:latin typeface="Calibri"/>
                <a:ea typeface="Calibri"/>
                <a:cs typeface="Calibri"/>
                <a:sym typeface="Calibri"/>
              </a:rPr>
              <a:t>maybe every other week</a:t>
            </a:r>
          </a:p>
          <a:p>
            <a:pPr marL="1371600" marR="0" lvl="2" indent="-419100" algn="l" rtl="0">
              <a:lnSpc>
                <a:spcPct val="100000"/>
              </a:lnSpc>
              <a:spcBef>
                <a:spcPts val="0"/>
              </a:spcBef>
              <a:spcAft>
                <a:spcPts val="0"/>
              </a:spcAft>
              <a:buClr>
                <a:schemeClr val="dk1"/>
              </a:buClr>
              <a:buSzPct val="100000"/>
              <a:buFont typeface="Arial"/>
              <a:buChar char="•"/>
            </a:pPr>
            <a:r>
              <a:rPr lang="en-US" sz="3000" b="0" i="0" u="none" strike="noStrike" cap="none" dirty="0">
                <a:solidFill>
                  <a:schemeClr val="dk1"/>
                </a:solidFill>
                <a:latin typeface="Calibri"/>
                <a:ea typeface="Calibri"/>
                <a:cs typeface="Calibri"/>
                <a:sym typeface="Calibri"/>
              </a:rPr>
              <a:t>3-4 times/week</a:t>
            </a:r>
          </a:p>
          <a:p>
            <a:pPr marL="0" marR="0" lvl="0" indent="0" algn="l" rtl="0">
              <a:lnSpc>
                <a:spcPct val="100000"/>
              </a:lnSpc>
              <a:spcBef>
                <a:spcPts val="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ct val="25000"/>
              <a:buFont typeface="Arial"/>
              <a:buNone/>
            </a:pPr>
            <a:r>
              <a:rPr lang="en-US" dirty="0"/>
              <a:t>“</a:t>
            </a:r>
            <a:r>
              <a:rPr lang="en-US" sz="3200" b="0" i="0" u="none" strike="noStrike" cap="none" dirty="0">
                <a:solidFill>
                  <a:schemeClr val="dk1"/>
                </a:solidFill>
                <a:latin typeface="Calibri"/>
                <a:ea typeface="Calibri"/>
                <a:cs typeface="Calibri"/>
                <a:sym typeface="Calibri"/>
              </a:rPr>
              <a:t>The skills I use the most are</a:t>
            </a:r>
            <a:r>
              <a:rPr lang="en-US" dirty="0"/>
              <a:t>…”</a:t>
            </a:r>
            <a:r>
              <a:rPr lang="en-US" sz="3200" b="0" i="0" u="none" strike="noStrike" cap="none" dirty="0">
                <a:solidFill>
                  <a:schemeClr val="dk1"/>
                </a:solidFill>
                <a:latin typeface="Calibri"/>
                <a:ea typeface="Calibri"/>
                <a:cs typeface="Calibri"/>
                <a:sym typeface="Calibri"/>
              </a:rPr>
              <a:t>: </a:t>
            </a:r>
          </a:p>
          <a:p>
            <a:pPr marL="13716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mindfulness</a:t>
            </a:r>
          </a:p>
          <a:p>
            <a:pPr marL="13716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doing what matters (values)</a:t>
            </a:r>
          </a:p>
          <a:p>
            <a:pPr marL="13716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self compassion/acceptance</a:t>
            </a:r>
          </a:p>
        </p:txBody>
      </p:sp>
    </p:spTree>
  </p:cSld>
  <p:clrMapOvr>
    <a:masterClrMapping/>
  </p:clrMapOvr>
  <p:transition xmlns:p14="http://schemas.microsoft.com/office/powerpoint/2010/mai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b="0" i="0" u="none" strike="noStrike" cap="none" dirty="0">
                <a:solidFill>
                  <a:schemeClr val="dk1"/>
                </a:solidFill>
                <a:latin typeface="Calibri"/>
                <a:ea typeface="Calibri"/>
                <a:cs typeface="Calibri"/>
                <a:sym typeface="Calibri"/>
              </a:rPr>
              <a:t>Comments</a:t>
            </a:r>
          </a:p>
        </p:txBody>
      </p:sp>
      <p:sp>
        <p:nvSpPr>
          <p:cNvPr id="296" name="Shape 29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000" dirty="0">
                <a:highlight>
                  <a:srgbClr val="FFFFFF"/>
                </a:highlight>
                <a:latin typeface="Arial"/>
                <a:ea typeface="Arial"/>
                <a:cs typeface="Arial"/>
                <a:sym typeface="Arial"/>
              </a:rPr>
              <a:t>“</a:t>
            </a:r>
            <a:r>
              <a:rPr lang="en-US" sz="3000" b="0" i="0" u="none" strike="noStrike" cap="none" dirty="0">
                <a:solidFill>
                  <a:schemeClr val="dk1"/>
                </a:solidFill>
                <a:highlight>
                  <a:srgbClr val="FFFFFF"/>
                </a:highlight>
                <a:latin typeface="Arial"/>
                <a:ea typeface="Arial"/>
                <a:cs typeface="Arial"/>
                <a:sym typeface="Arial"/>
              </a:rPr>
              <a:t>Thank you so much for doing this.  There is no question that the primary difficulty with work is too much to do in the time allotted.  Obviously, this program did not address that.  </a:t>
            </a:r>
          </a:p>
          <a:p>
            <a:pPr marL="0" marR="0" lvl="0" indent="0" algn="ctr" rtl="0">
              <a:lnSpc>
                <a:spcPct val="100000"/>
              </a:lnSpc>
              <a:spcBef>
                <a:spcPts val="0"/>
              </a:spcBef>
              <a:spcAft>
                <a:spcPts val="0"/>
              </a:spcAft>
              <a:buClr>
                <a:schemeClr val="dk1"/>
              </a:buClr>
              <a:buSzPct val="25000"/>
              <a:buFont typeface="Arial"/>
              <a:buNone/>
            </a:pPr>
            <a:r>
              <a:rPr lang="en-US" sz="3000" b="0" i="0" u="none" strike="noStrike" cap="none" dirty="0">
                <a:solidFill>
                  <a:schemeClr val="dk1"/>
                </a:solidFill>
                <a:highlight>
                  <a:srgbClr val="FFFFFF"/>
                </a:highlight>
                <a:latin typeface="Arial"/>
                <a:ea typeface="Arial"/>
                <a:cs typeface="Arial"/>
                <a:sym typeface="Arial"/>
              </a:rPr>
              <a:t>However, it did address everything that leads to burnout, and I found it extremely valuable.</a:t>
            </a:r>
            <a:r>
              <a:rPr lang="en-US" sz="3000" dirty="0">
                <a:highlight>
                  <a:srgbClr val="FFFFFF"/>
                </a:highlight>
                <a:latin typeface="Arial"/>
                <a:ea typeface="Arial"/>
                <a:cs typeface="Arial"/>
                <a:sym typeface="Arial"/>
              </a:rPr>
              <a:t>”</a:t>
            </a:r>
          </a:p>
          <a:p>
            <a:pPr marL="0" marR="0" lvl="0" indent="0" algn="ctr" rtl="0">
              <a:lnSpc>
                <a:spcPct val="100000"/>
              </a:lnSpc>
              <a:spcBef>
                <a:spcPts val="640"/>
              </a:spcBef>
              <a:spcAft>
                <a:spcPts val="0"/>
              </a:spcAft>
              <a:buClr>
                <a:schemeClr val="dk1"/>
              </a:buClr>
              <a:buSzPct val="25000"/>
              <a:buFont typeface="Arial"/>
              <a:buNone/>
            </a:pPr>
            <a:endParaRPr sz="3000" b="0" i="0" u="none" strike="noStrike" cap="none">
              <a:solidFill>
                <a:schemeClr val="dk1"/>
              </a:solidFill>
              <a:highlight>
                <a:srgbClr val="FFFFFF"/>
              </a:highlight>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p:nvPr/>
        </p:nvSpPr>
        <p:spPr>
          <a:xfrm>
            <a:off x="186518" y="1143000"/>
            <a:ext cx="8738260" cy="5452748"/>
          </a:xfrm>
          <a:prstGeom prst="rect">
            <a:avLst/>
          </a:prstGeom>
          <a:noFill/>
          <a:ln>
            <a:noFill/>
          </a:ln>
        </p:spPr>
        <p:txBody>
          <a:bodyPr lIns="91425" tIns="45700" rIns="91425" bIns="45700" anchor="t" anchorCtr="0">
            <a:noAutofit/>
          </a:bodyPr>
          <a:lstStyle/>
          <a:p>
            <a:pPr marL="227013" marR="0" lvl="0" indent="-227013" algn="l" rtl="0">
              <a:lnSpc>
                <a:spcPct val="90000"/>
              </a:lnSpc>
              <a:spcBef>
                <a:spcPts val="0"/>
              </a:spcBef>
              <a:spcAft>
                <a:spcPts val="0"/>
              </a:spcAft>
              <a:buClr>
                <a:schemeClr val="dk1"/>
              </a:buClr>
              <a:buSzPct val="100000"/>
              <a:buFont typeface="Calibri"/>
              <a:buChar char="•"/>
            </a:pPr>
            <a:r>
              <a:rPr lang="en-US" sz="2200" b="0" i="0" u="none" strike="noStrike" cap="none" dirty="0">
                <a:solidFill>
                  <a:schemeClr val="dk1"/>
                </a:solidFill>
                <a:latin typeface="Calibri"/>
                <a:ea typeface="Calibri"/>
                <a:cs typeface="Calibri"/>
                <a:sym typeface="Calibri"/>
              </a:rPr>
              <a:t>Integrated Delivery System</a:t>
            </a:r>
          </a:p>
          <a:p>
            <a:pPr marL="514350" marR="0" lvl="1" indent="-184150" algn="l" rtl="0">
              <a:lnSpc>
                <a:spcPct val="100000"/>
              </a:lnSpc>
              <a:spcBef>
                <a:spcPts val="440"/>
              </a:spcBef>
              <a:spcAft>
                <a:spcPts val="0"/>
              </a:spcAft>
              <a:buClr>
                <a:schemeClr val="dk1"/>
              </a:buClr>
              <a:buSzPct val="100000"/>
              <a:buFont typeface="Calibri"/>
              <a:buChar char="–"/>
            </a:pPr>
            <a:r>
              <a:rPr lang="en-US" sz="2200" b="0" i="0" u="none" strike="noStrike" cap="none" dirty="0">
                <a:solidFill>
                  <a:schemeClr val="dk1"/>
                </a:solidFill>
                <a:latin typeface="Calibri"/>
                <a:ea typeface="Calibri"/>
                <a:cs typeface="Calibri"/>
                <a:sym typeface="Calibri"/>
              </a:rPr>
              <a:t>Approximately 6,500 Total Employees</a:t>
            </a:r>
          </a:p>
          <a:p>
            <a:pPr marL="514350" marR="0" lvl="1" indent="-184150" algn="l" rtl="0">
              <a:lnSpc>
                <a:spcPct val="100000"/>
              </a:lnSpc>
              <a:spcBef>
                <a:spcPts val="440"/>
              </a:spcBef>
              <a:spcAft>
                <a:spcPts val="0"/>
              </a:spcAft>
              <a:buClr>
                <a:schemeClr val="dk1"/>
              </a:buClr>
              <a:buSzPct val="100000"/>
              <a:buFont typeface="Calibri"/>
              <a:buChar char="–"/>
            </a:pPr>
            <a:r>
              <a:rPr lang="en-US" sz="2200" b="0" i="0" u="none" strike="noStrike" cap="none" dirty="0">
                <a:solidFill>
                  <a:schemeClr val="dk1"/>
                </a:solidFill>
                <a:latin typeface="Calibri"/>
                <a:ea typeface="Calibri"/>
                <a:cs typeface="Calibri"/>
                <a:sym typeface="Calibri"/>
              </a:rPr>
              <a:t>795 providers employed / 505 medical staff</a:t>
            </a:r>
          </a:p>
          <a:p>
            <a:pPr marL="514350" marR="0" lvl="1" indent="-184150" algn="l" rtl="0">
              <a:lnSpc>
                <a:spcPct val="90000"/>
              </a:lnSpc>
              <a:spcBef>
                <a:spcPts val="440"/>
              </a:spcBef>
              <a:spcAft>
                <a:spcPts val="0"/>
              </a:spcAft>
              <a:buClr>
                <a:schemeClr val="dk1"/>
              </a:buClr>
              <a:buSzPct val="100000"/>
              <a:buFont typeface="Calibri"/>
              <a:buChar char="–"/>
            </a:pPr>
            <a:r>
              <a:rPr lang="en-US" sz="2200" b="0" i="0" u="none" strike="noStrike" cap="none" dirty="0">
                <a:solidFill>
                  <a:schemeClr val="dk1"/>
                </a:solidFill>
                <a:latin typeface="Calibri"/>
                <a:ea typeface="Calibri"/>
                <a:cs typeface="Calibri"/>
                <a:sym typeface="Calibri"/>
              </a:rPr>
              <a:t>59 clinic locations</a:t>
            </a:r>
          </a:p>
          <a:p>
            <a:pPr marL="514350" marR="0" lvl="1" indent="-184150" algn="l" rtl="0">
              <a:lnSpc>
                <a:spcPct val="100000"/>
              </a:lnSpc>
              <a:spcBef>
                <a:spcPts val="440"/>
              </a:spcBef>
              <a:spcAft>
                <a:spcPts val="0"/>
              </a:spcAft>
              <a:buClr>
                <a:schemeClr val="dk1"/>
              </a:buClr>
              <a:buSzPct val="100000"/>
              <a:buFont typeface="Calibri"/>
              <a:buChar char="–"/>
            </a:pPr>
            <a:r>
              <a:rPr lang="en-US" sz="2200" b="0" i="0" u="none" strike="noStrike" cap="none" dirty="0">
                <a:solidFill>
                  <a:schemeClr val="dk1"/>
                </a:solidFill>
                <a:latin typeface="Calibri"/>
                <a:ea typeface="Calibri"/>
                <a:cs typeface="Calibri"/>
                <a:sym typeface="Calibri"/>
              </a:rPr>
              <a:t>325-bed Tertiary Medical Center</a:t>
            </a:r>
          </a:p>
          <a:p>
            <a:pPr marL="514350" marR="0" lvl="1" indent="-184150" algn="l" rtl="0">
              <a:lnSpc>
                <a:spcPct val="100000"/>
              </a:lnSpc>
              <a:spcBef>
                <a:spcPts val="440"/>
              </a:spcBef>
              <a:spcAft>
                <a:spcPts val="0"/>
              </a:spcAft>
              <a:buClr>
                <a:schemeClr val="dk1"/>
              </a:buClr>
              <a:buSzPct val="100000"/>
              <a:buFont typeface="Calibri"/>
              <a:buChar char="–"/>
            </a:pPr>
            <a:r>
              <a:rPr lang="en-US" sz="2200" b="0" i="0" u="none" strike="noStrike" cap="none" dirty="0">
                <a:solidFill>
                  <a:schemeClr val="dk1"/>
                </a:solidFill>
                <a:latin typeface="Calibri"/>
                <a:ea typeface="Calibri"/>
                <a:cs typeface="Calibri"/>
                <a:sym typeface="Calibri"/>
              </a:rPr>
              <a:t>3 Regional Hospitals</a:t>
            </a:r>
          </a:p>
          <a:p>
            <a:pPr marL="227013" marR="0" lvl="0" indent="-227013" algn="l" rtl="0">
              <a:lnSpc>
                <a:spcPct val="100000"/>
              </a:lnSpc>
              <a:spcBef>
                <a:spcPts val="440"/>
              </a:spcBef>
              <a:spcAft>
                <a:spcPts val="0"/>
              </a:spcAft>
              <a:buClr>
                <a:schemeClr val="dk1"/>
              </a:buClr>
              <a:buSzPct val="100000"/>
              <a:buFont typeface="Calibri"/>
              <a:buChar char="•"/>
            </a:pPr>
            <a:r>
              <a:rPr lang="en-US" sz="2200" b="0" i="0" u="none" strike="noStrike" cap="none" dirty="0">
                <a:solidFill>
                  <a:schemeClr val="dk1"/>
                </a:solidFill>
                <a:latin typeface="Calibri"/>
                <a:ea typeface="Calibri"/>
                <a:cs typeface="Calibri"/>
                <a:sym typeface="Calibri"/>
              </a:rPr>
              <a:t>Western Campus of the University of Wisconsin 			                Medical School</a:t>
            </a:r>
          </a:p>
          <a:p>
            <a:pPr marL="227013" marR="0" lvl="0" indent="-227013" algn="l" rtl="0">
              <a:lnSpc>
                <a:spcPct val="100000"/>
              </a:lnSpc>
              <a:spcBef>
                <a:spcPts val="440"/>
              </a:spcBef>
              <a:spcAft>
                <a:spcPts val="0"/>
              </a:spcAft>
              <a:buClr>
                <a:schemeClr val="dk1"/>
              </a:buClr>
              <a:buSzPct val="100000"/>
              <a:buFont typeface="Calibri"/>
              <a:buChar char="•"/>
            </a:pPr>
            <a:r>
              <a:rPr lang="en-US" sz="2200" b="0" i="0" u="none" strike="noStrike" cap="none" dirty="0">
                <a:solidFill>
                  <a:schemeClr val="dk1"/>
                </a:solidFill>
                <a:latin typeface="Calibri"/>
                <a:ea typeface="Calibri"/>
                <a:cs typeface="Calibri"/>
                <a:sym typeface="Calibri"/>
              </a:rPr>
              <a:t>Residency and Medical Education Programs</a:t>
            </a:r>
          </a:p>
          <a:p>
            <a:pPr marL="227013" marR="0" lvl="0" indent="-227013" algn="l" rtl="0">
              <a:lnSpc>
                <a:spcPct val="100000"/>
              </a:lnSpc>
              <a:spcBef>
                <a:spcPts val="440"/>
              </a:spcBef>
              <a:spcAft>
                <a:spcPts val="0"/>
              </a:spcAft>
              <a:buClr>
                <a:schemeClr val="dk1"/>
              </a:buClr>
              <a:buSzPct val="100000"/>
              <a:buFont typeface="Calibri"/>
              <a:buChar char="•"/>
            </a:pPr>
            <a:r>
              <a:rPr lang="en-US" sz="2200" b="0" i="0" u="none" strike="noStrike" cap="none" dirty="0">
                <a:solidFill>
                  <a:schemeClr val="dk1"/>
                </a:solidFill>
                <a:latin typeface="Calibri"/>
                <a:ea typeface="Calibri"/>
                <a:cs typeface="Calibri"/>
                <a:sym typeface="Calibri"/>
              </a:rPr>
              <a:t>Many affiliate organizations including EMS air and ground ambulance service, rural hospitals, nursing homes, hospice, etc.</a:t>
            </a:r>
          </a:p>
          <a:p>
            <a:pPr marL="227013" marR="0" lvl="0" indent="-227013" algn="l" rtl="0">
              <a:lnSpc>
                <a:spcPct val="90000"/>
              </a:lnSpc>
              <a:spcBef>
                <a:spcPts val="440"/>
              </a:spcBef>
              <a:spcAft>
                <a:spcPts val="0"/>
              </a:spcAft>
              <a:buClr>
                <a:schemeClr val="dk1"/>
              </a:buClr>
              <a:buSzPct val="100000"/>
              <a:buFont typeface="Calibri"/>
              <a:buChar char="•"/>
            </a:pPr>
            <a:r>
              <a:rPr lang="en-US" sz="2200" b="0" i="0" u="none" strike="noStrike" cap="none" dirty="0">
                <a:solidFill>
                  <a:schemeClr val="dk1"/>
                </a:solidFill>
                <a:latin typeface="Calibri"/>
                <a:ea typeface="Calibri"/>
                <a:cs typeface="Calibri"/>
                <a:sym typeface="Calibri"/>
              </a:rPr>
              <a:t>Physician-led organization</a:t>
            </a:r>
          </a:p>
        </p:txBody>
      </p:sp>
      <p:pic>
        <p:nvPicPr>
          <p:cNvPr id="88" name="Shape 88"/>
          <p:cNvPicPr preferRelativeResize="0"/>
          <p:nvPr/>
        </p:nvPicPr>
        <p:blipFill rotWithShape="1">
          <a:blip r:embed="rId3">
            <a:alphaModFix/>
          </a:blip>
          <a:srcRect/>
          <a:stretch/>
        </p:blipFill>
        <p:spPr>
          <a:xfrm>
            <a:off x="6257778" y="1164454"/>
            <a:ext cx="2666998" cy="3288603"/>
          </a:xfrm>
          <a:prstGeom prst="rect">
            <a:avLst/>
          </a:prstGeom>
          <a:noFill/>
          <a:ln>
            <a:noFill/>
          </a:ln>
        </p:spPr>
      </p:pic>
      <p:sp>
        <p:nvSpPr>
          <p:cNvPr id="89" name="Shape 89"/>
          <p:cNvSpPr txBox="1">
            <a:spLocks noGrp="1"/>
          </p:cNvSpPr>
          <p:nvPr>
            <p:ph type="title"/>
          </p:nvPr>
        </p:nvSpPr>
        <p:spPr>
          <a:xfrm>
            <a:off x="304800" y="152400"/>
            <a:ext cx="8229600"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About us…</a:t>
            </a:r>
          </a:p>
        </p:txBody>
      </p:sp>
    </p:spTree>
  </p:cSld>
  <p:clrMapOvr>
    <a:masterClrMapping/>
  </p:clrMapOvr>
  <p:transition xmlns:p14="http://schemas.microsoft.com/office/powerpoint/2010/mai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3508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dirty="0">
                <a:solidFill>
                  <a:schemeClr val="dk1"/>
                </a:solidFill>
                <a:latin typeface="Arial"/>
                <a:ea typeface="Arial"/>
                <a:cs typeface="Arial"/>
                <a:sym typeface="Arial"/>
              </a:rPr>
              <a:t>Our lessons learned</a:t>
            </a:r>
          </a:p>
        </p:txBody>
      </p:sp>
      <p:sp>
        <p:nvSpPr>
          <p:cNvPr id="303" name="Shape 303"/>
          <p:cNvSpPr txBox="1">
            <a:spLocks noGrp="1"/>
          </p:cNvSpPr>
          <p:nvPr>
            <p:ph type="body" idx="1"/>
          </p:nvPr>
        </p:nvSpPr>
        <p:spPr>
          <a:xfrm>
            <a:off x="457200" y="1165950"/>
            <a:ext cx="82296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High acceptance of program among those who participated  -- asked for MORE</a:t>
            </a:r>
          </a:p>
          <a:p>
            <a:pPr marL="342900" marR="0" lvl="0" indent="-342900" algn="l" rtl="0">
              <a:lnSpc>
                <a:spcPct val="100000"/>
              </a:lnSpc>
              <a:spcBef>
                <a:spcPts val="640"/>
              </a:spcBef>
              <a:spcAft>
                <a:spcPts val="0"/>
              </a:spcAft>
              <a:buClr>
                <a:schemeClr val="dk1"/>
              </a:buClr>
              <a:buSzPct val="100000"/>
              <a:buFont typeface="Arial"/>
              <a:buChar char="•"/>
            </a:pPr>
            <a:r>
              <a:rPr lang="en-US" dirty="0"/>
              <a:t>Need administrative support to get time needed for intervention</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Providers found value in values</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Pieces of bigger puzzle need </a:t>
            </a:r>
            <a:r>
              <a:rPr lang="en-US" sz="3200" b="0" i="0" u="none" strike="noStrike" cap="none" dirty="0" smtClean="0">
                <a:solidFill>
                  <a:schemeClr val="dk1"/>
                </a:solidFill>
                <a:latin typeface="Calibri"/>
                <a:ea typeface="Calibri"/>
                <a:cs typeface="Calibri"/>
                <a:sym typeface="Calibri"/>
              </a:rPr>
              <a:t>to be addressed </a:t>
            </a:r>
            <a:r>
              <a:rPr lang="en-US" sz="3200" b="0" i="0" u="none" strike="noStrike" cap="none" dirty="0">
                <a:solidFill>
                  <a:schemeClr val="dk1"/>
                </a:solidFill>
                <a:latin typeface="Calibri"/>
                <a:ea typeface="Calibri"/>
                <a:cs typeface="Calibri"/>
                <a:sym typeface="Calibri"/>
              </a:rPr>
              <a:t>(e.g., workflow) </a:t>
            </a:r>
          </a:p>
          <a:p>
            <a:pPr marL="342900" marR="0" lvl="0" indent="-342900" algn="l" rtl="0">
              <a:lnSpc>
                <a:spcPct val="100000"/>
              </a:lnSpc>
              <a:spcBef>
                <a:spcPts val="640"/>
              </a:spcBef>
              <a:spcAft>
                <a:spcPts val="0"/>
              </a:spcAft>
              <a:buClr>
                <a:schemeClr val="dk1"/>
              </a:buClr>
              <a:buSzPct val="100000"/>
              <a:buFont typeface="Arial"/>
              <a:buChar char="•"/>
            </a:pPr>
            <a:r>
              <a:rPr lang="en-US" dirty="0"/>
              <a:t>Attention of Executive Committee</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Consideration of ACT vs. Ballint groups moving forward</a:t>
            </a:r>
          </a:p>
          <a:p>
            <a:pPr marL="0" marR="0" lvl="0" indent="0" algn="l" rtl="0">
              <a:lnSpc>
                <a:spcPct val="100000"/>
              </a:lnSpc>
              <a:spcBef>
                <a:spcPts val="64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ctrTitle"/>
          </p:nvPr>
        </p:nvSpPr>
        <p:spPr>
          <a:xfrm>
            <a:off x="685800" y="1660075"/>
            <a:ext cx="7772400" cy="11243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endParaRPr sz="4400" b="0" i="0" u="none" strike="noStrike" cap="none">
              <a:solidFill>
                <a:schemeClr val="dk1"/>
              </a:solidFill>
              <a:latin typeface="Arial"/>
              <a:ea typeface="Arial"/>
              <a:cs typeface="Arial"/>
              <a:sym typeface="Arial"/>
            </a:endParaRPr>
          </a:p>
        </p:txBody>
      </p:sp>
      <p:sp>
        <p:nvSpPr>
          <p:cNvPr id="309" name="Shape 309"/>
          <p:cNvSpPr txBox="1">
            <a:spLocks noGrp="1"/>
          </p:cNvSpPr>
          <p:nvPr>
            <p:ph type="subTitle" idx="1"/>
          </p:nvPr>
        </p:nvSpPr>
        <p:spPr>
          <a:xfrm>
            <a:off x="1371600" y="2889058"/>
            <a:ext cx="6400799" cy="1752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888888"/>
              </a:buClr>
              <a:buSzPct val="25000"/>
              <a:buFont typeface="Arial"/>
              <a:buNone/>
            </a:pPr>
            <a:endParaRPr sz="3200" b="0" i="0" u="none" strike="noStrike" cap="none">
              <a:solidFill>
                <a:srgbClr val="888888"/>
              </a:solidFill>
              <a:latin typeface="Arial"/>
              <a:ea typeface="Arial"/>
              <a:cs typeface="Arial"/>
              <a:sym typeface="Arial"/>
            </a:endParaRPr>
          </a:p>
        </p:txBody>
      </p:sp>
      <p:pic>
        <p:nvPicPr>
          <p:cNvPr id="310" name="Shape 310"/>
          <p:cNvPicPr preferRelativeResize="0"/>
          <p:nvPr/>
        </p:nvPicPr>
        <p:blipFill rotWithShape="1">
          <a:blip r:embed="rId3">
            <a:alphaModFix/>
          </a:blip>
          <a:srcRect/>
          <a:stretch/>
        </p:blipFill>
        <p:spPr>
          <a:xfrm>
            <a:off x="285750" y="571500"/>
            <a:ext cx="8572500" cy="4386899"/>
          </a:xfrm>
          <a:prstGeom prst="rect">
            <a:avLst/>
          </a:prstGeom>
          <a:noFill/>
          <a:ln>
            <a:noFill/>
          </a:ln>
        </p:spPr>
      </p:pic>
      <p:sp>
        <p:nvSpPr>
          <p:cNvPr id="311" name="Shape 311"/>
          <p:cNvSpPr txBox="1"/>
          <p:nvPr/>
        </p:nvSpPr>
        <p:spPr>
          <a:xfrm>
            <a:off x="956650" y="5329850"/>
            <a:ext cx="7156200" cy="834900"/>
          </a:xfrm>
          <a:prstGeom prst="rect">
            <a:avLst/>
          </a:prstGeom>
          <a:noFill/>
          <a:ln>
            <a:noFill/>
          </a:ln>
        </p:spPr>
        <p:txBody>
          <a:bodyPr lIns="91425" tIns="91425" rIns="91425" bIns="91425" anchor="t" anchorCtr="0">
            <a:noAutofit/>
          </a:bodyPr>
          <a:lstStyle/>
          <a:p>
            <a:pPr lvl="0">
              <a:spcBef>
                <a:spcPts val="0"/>
              </a:spcBef>
              <a:buNone/>
            </a:pPr>
            <a:r>
              <a:rPr lang="en-US" sz="3600" dirty="0"/>
              <a:t>Questions and Discussion</a:t>
            </a:r>
          </a:p>
        </p:txBody>
      </p:sp>
    </p:spTree>
  </p:cSld>
  <p:clrMapOvr>
    <a:masterClrMapping/>
  </p:clrMapOvr>
  <p:transition xmlns:p14="http://schemas.microsoft.com/office/powerpoint/2010/mai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Shape 316"/>
          <p:cNvPicPr preferRelativeResize="0"/>
          <p:nvPr/>
        </p:nvPicPr>
        <p:blipFill rotWithShape="1">
          <a:blip r:embed="rId3">
            <a:alphaModFix/>
          </a:blip>
          <a:srcRect/>
          <a:stretch/>
        </p:blipFill>
        <p:spPr>
          <a:xfrm>
            <a:off x="990600" y="457200"/>
            <a:ext cx="7097700" cy="5329199"/>
          </a:xfrm>
          <a:prstGeom prst="rect">
            <a:avLst/>
          </a:prstGeom>
          <a:noFill/>
          <a:ln>
            <a:noFill/>
          </a:ln>
        </p:spPr>
      </p:pic>
    </p:spTree>
  </p:cSld>
  <p:clrMapOvr>
    <a:masterClrMapping/>
  </p:clrMapOvr>
  <p:transition xmlns:p14="http://schemas.microsoft.com/office/powerpoint/2010/mai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Shape 321"/>
          <p:cNvPicPr preferRelativeResize="0"/>
          <p:nvPr/>
        </p:nvPicPr>
        <p:blipFill rotWithShape="1">
          <a:blip r:embed="rId3">
            <a:alphaModFix/>
          </a:blip>
          <a:srcRect/>
          <a:stretch/>
        </p:blipFill>
        <p:spPr>
          <a:xfrm>
            <a:off x="0" y="0"/>
            <a:ext cx="9753599" cy="7315200"/>
          </a:xfrm>
          <a:prstGeom prst="rect">
            <a:avLst/>
          </a:prstGeom>
          <a:noFill/>
          <a:ln>
            <a:noFill/>
          </a:ln>
        </p:spPr>
      </p:pic>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dirty="0">
                <a:solidFill>
                  <a:schemeClr val="dk1"/>
                </a:solidFill>
                <a:latin typeface="Arial"/>
                <a:ea typeface="Arial"/>
                <a:cs typeface="Arial"/>
                <a:sym typeface="Arial"/>
              </a:rPr>
              <a:t>  </a:t>
            </a:r>
          </a:p>
        </p:txBody>
      </p:sp>
      <p:pic>
        <p:nvPicPr>
          <p:cNvPr id="95" name="Shape 95"/>
          <p:cNvPicPr preferRelativeResize="0">
            <a:picLocks noGrp="1"/>
          </p:cNvPicPr>
          <p:nvPr>
            <p:ph type="body" idx="1"/>
          </p:nvPr>
        </p:nvPicPr>
        <p:blipFill rotWithShape="1">
          <a:blip r:embed="rId3">
            <a:alphaModFix/>
          </a:blip>
          <a:srcRect/>
          <a:stretch/>
        </p:blipFill>
        <p:spPr>
          <a:xfrm>
            <a:off x="837025" y="729602"/>
            <a:ext cx="7265963" cy="5086173"/>
          </a:xfrm>
          <a:prstGeom prst="rect">
            <a:avLst/>
          </a:prstGeom>
          <a:noFill/>
          <a:ln>
            <a:noFill/>
          </a:ln>
        </p:spPr>
      </p:pic>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262762" y="152400"/>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b="0" i="0" u="none" strike="noStrike" cap="none" dirty="0">
                <a:solidFill>
                  <a:schemeClr val="dk1"/>
                </a:solidFill>
                <a:latin typeface="Arial"/>
                <a:ea typeface="Arial"/>
                <a:cs typeface="Arial"/>
                <a:sym typeface="Arial"/>
              </a:rPr>
              <a:t>Our Service Area</a:t>
            </a:r>
          </a:p>
        </p:txBody>
      </p:sp>
      <p:pic>
        <p:nvPicPr>
          <p:cNvPr id="101" name="Shape 101"/>
          <p:cNvPicPr preferRelativeResize="0"/>
          <p:nvPr/>
        </p:nvPicPr>
        <p:blipFill rotWithShape="1">
          <a:blip r:embed="rId3">
            <a:alphaModFix/>
          </a:blip>
          <a:srcRect/>
          <a:stretch/>
        </p:blipFill>
        <p:spPr>
          <a:xfrm>
            <a:off x="5245425" y="920998"/>
            <a:ext cx="3702000" cy="4565400"/>
          </a:xfrm>
          <a:prstGeom prst="rect">
            <a:avLst/>
          </a:prstGeom>
          <a:noFill/>
          <a:ln>
            <a:noFill/>
          </a:ln>
        </p:spPr>
      </p:pic>
      <p:pic>
        <p:nvPicPr>
          <p:cNvPr id="102" name="Shape 102"/>
          <p:cNvPicPr preferRelativeResize="0"/>
          <p:nvPr/>
        </p:nvPicPr>
        <p:blipFill rotWithShape="1">
          <a:blip r:embed="rId4">
            <a:alphaModFix/>
          </a:blip>
          <a:srcRect/>
          <a:stretch/>
        </p:blipFill>
        <p:spPr>
          <a:xfrm>
            <a:off x="294904" y="1132354"/>
            <a:ext cx="4950523" cy="4890773"/>
          </a:xfrm>
          <a:prstGeom prst="rect">
            <a:avLst/>
          </a:prstGeom>
          <a:noFill/>
          <a:ln>
            <a:noFill/>
          </a:ln>
        </p:spPr>
      </p:pic>
      <p:pic>
        <p:nvPicPr>
          <p:cNvPr id="103" name="Shape 103"/>
          <p:cNvPicPr preferRelativeResize="0"/>
          <p:nvPr/>
        </p:nvPicPr>
        <p:blipFill rotWithShape="1">
          <a:blip r:embed="rId5">
            <a:alphaModFix/>
          </a:blip>
          <a:srcRect/>
          <a:stretch/>
        </p:blipFill>
        <p:spPr>
          <a:xfrm>
            <a:off x="3505200" y="5486400"/>
            <a:ext cx="5514975" cy="1285873"/>
          </a:xfrm>
          <a:prstGeom prst="rect">
            <a:avLst/>
          </a:prstGeom>
          <a:noFill/>
          <a:ln>
            <a:noFill/>
          </a:ln>
        </p:spPr>
      </p:pic>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a:p>
        </p:txBody>
      </p:sp>
      <p:sp>
        <p:nvSpPr>
          <p:cNvPr id="109" name="Shape 10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No conflicts of interest to disclose.</a:t>
            </a:r>
          </a:p>
          <a:p>
            <a:pPr marL="0" marR="0" lvl="0" indent="0" algn="l" rtl="0">
              <a:lnSpc>
                <a:spcPct val="100000"/>
              </a:lnSpc>
              <a:spcBef>
                <a:spcPts val="64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dirty="0">
                <a:solidFill>
                  <a:schemeClr val="dk1"/>
                </a:solidFill>
                <a:latin typeface="Arial"/>
                <a:ea typeface="Arial"/>
                <a:cs typeface="Arial"/>
                <a:sym typeface="Arial"/>
              </a:rPr>
              <a:t>Objectives</a:t>
            </a:r>
          </a:p>
        </p:txBody>
      </p:sp>
      <p:sp>
        <p:nvSpPr>
          <p:cNvPr id="115" name="Shape 11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Discuss resilience training for </a:t>
            </a:r>
            <a:r>
              <a:rPr lang="en-US" sz="3200" b="0" i="0" u="none" strike="noStrike" cap="none" dirty="0" smtClean="0">
                <a:solidFill>
                  <a:schemeClr val="dk1"/>
                </a:solidFill>
                <a:latin typeface="Calibri"/>
                <a:ea typeface="Calibri"/>
                <a:cs typeface="Calibri"/>
                <a:sym typeface="Calibri"/>
              </a:rPr>
              <a:t>physicians</a:t>
            </a:r>
          </a:p>
          <a:p>
            <a:pPr marL="0" marR="0" lvl="0" indent="0" algn="l" rtl="0">
              <a:lnSpc>
                <a:spcPct val="100000"/>
              </a:lnSpc>
              <a:spcBef>
                <a:spcPts val="0"/>
              </a:spcBef>
              <a:spcAft>
                <a:spcPts val="0"/>
              </a:spcAft>
              <a:buClr>
                <a:schemeClr val="dk1"/>
              </a:buClr>
              <a:buSzPct val="100000"/>
              <a:buNone/>
            </a:pPr>
            <a:r>
              <a:rPr lang="en-US" sz="3200" b="0" i="0" u="none" strike="noStrike" cap="none" dirty="0" smtClean="0">
                <a:solidFill>
                  <a:schemeClr val="dk1"/>
                </a:solidFill>
                <a:latin typeface="Calibri"/>
                <a:ea typeface="Calibri"/>
                <a:cs typeface="Calibri"/>
                <a:sym typeface="Calibri"/>
              </a:rPr>
              <a:t> </a:t>
            </a:r>
            <a:endParaRPr lang="en-US" sz="32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Describe 8-session ACT-based </a:t>
            </a:r>
            <a:r>
              <a:rPr lang="en-US" sz="3200" b="0" i="0" u="none" strike="noStrike" cap="none" dirty="0" smtClean="0">
                <a:solidFill>
                  <a:schemeClr val="dk1"/>
                </a:solidFill>
                <a:latin typeface="Calibri"/>
                <a:ea typeface="Calibri"/>
                <a:cs typeface="Calibri"/>
                <a:sym typeface="Calibri"/>
              </a:rPr>
              <a:t>intervention</a:t>
            </a:r>
          </a:p>
          <a:p>
            <a:pPr marL="0" marR="0" lvl="0" indent="0" algn="l" rtl="0">
              <a:lnSpc>
                <a:spcPct val="100000"/>
              </a:lnSpc>
              <a:spcBef>
                <a:spcPts val="0"/>
              </a:spcBef>
              <a:spcAft>
                <a:spcPts val="0"/>
              </a:spcAft>
              <a:buClr>
                <a:schemeClr val="dk1"/>
              </a:buClr>
              <a:buSzPct val="100000"/>
              <a:buNone/>
            </a:pPr>
            <a:endParaRPr lang="en-US" sz="32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Present and discuss pre/post </a:t>
            </a:r>
            <a:r>
              <a:rPr lang="en-US" sz="3200" b="0" i="0" u="none" strike="noStrike" cap="none" dirty="0" smtClean="0">
                <a:solidFill>
                  <a:schemeClr val="dk1"/>
                </a:solidFill>
                <a:latin typeface="Calibri"/>
                <a:ea typeface="Calibri"/>
                <a:cs typeface="Calibri"/>
                <a:sym typeface="Calibri"/>
              </a:rPr>
              <a:t>measures</a:t>
            </a:r>
          </a:p>
          <a:p>
            <a:pPr marL="0" marR="0" lvl="0" indent="0" algn="l" rtl="0">
              <a:lnSpc>
                <a:spcPct val="100000"/>
              </a:lnSpc>
              <a:spcBef>
                <a:spcPts val="0"/>
              </a:spcBef>
              <a:spcAft>
                <a:spcPts val="0"/>
              </a:spcAft>
              <a:buClr>
                <a:schemeClr val="dk1"/>
              </a:buClr>
              <a:buSzPct val="100000"/>
              <a:buNone/>
            </a:pPr>
            <a:endParaRPr lang="en-US" sz="32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Share our experience and learn from others</a:t>
            </a:r>
          </a:p>
          <a:p>
            <a:pPr marL="342900" marR="0" lvl="0" indent="-342900" algn="l" rtl="0">
              <a:lnSpc>
                <a:spcPct val="100000"/>
              </a:lnSpc>
              <a:spcBef>
                <a:spcPts val="64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400" b="0" i="0" u="none" strike="noStrike" cap="none" dirty="0">
                <a:solidFill>
                  <a:schemeClr val="dk1"/>
                </a:solidFill>
                <a:latin typeface="Arial"/>
                <a:ea typeface="Arial"/>
                <a:cs typeface="Arial"/>
                <a:sym typeface="Arial"/>
              </a:rPr>
              <a:t>Physician Resilience Training</a:t>
            </a:r>
          </a:p>
        </p:txBody>
      </p:sp>
      <p:sp>
        <p:nvSpPr>
          <p:cNvPr id="122" name="Shape 122"/>
          <p:cNvSpPr txBox="1">
            <a:spLocks noGrp="1"/>
          </p:cNvSpPr>
          <p:nvPr>
            <p:ph type="body" idx="1"/>
          </p:nvPr>
        </p:nvSpPr>
        <p:spPr>
          <a:xfrm>
            <a:off x="457199" y="1197430"/>
            <a:ext cx="6091200" cy="476972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dirty="0" smtClean="0"/>
              <a:t>“Physician burnout” is an </a:t>
            </a:r>
            <a:r>
              <a:rPr lang="en-US" dirty="0"/>
              <a:t>i</a:t>
            </a:r>
            <a:r>
              <a:rPr lang="en-US" sz="3200" b="0" i="0" u="none" strike="noStrike" cap="none" dirty="0" smtClean="0">
                <a:solidFill>
                  <a:schemeClr val="dk1"/>
                </a:solidFill>
                <a:latin typeface="Calibri"/>
                <a:ea typeface="Calibri"/>
                <a:cs typeface="Calibri"/>
                <a:sym typeface="Calibri"/>
              </a:rPr>
              <a:t>ncreasing </a:t>
            </a:r>
            <a:r>
              <a:rPr lang="en-US" sz="3200" b="0" i="0" u="none" strike="noStrike" cap="none" dirty="0">
                <a:solidFill>
                  <a:schemeClr val="dk1"/>
                </a:solidFill>
                <a:latin typeface="Calibri"/>
                <a:ea typeface="Calibri"/>
                <a:cs typeface="Calibri"/>
                <a:sym typeface="Calibri"/>
              </a:rPr>
              <a:t>problem with increasing recognition</a:t>
            </a: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Many approaches</a:t>
            </a: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Literature review</a:t>
            </a: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Time frame</a:t>
            </a:r>
            <a:r>
              <a:rPr lang="en-US" dirty="0"/>
              <a:t>/</a:t>
            </a:r>
            <a:r>
              <a:rPr lang="en-US" sz="3200" b="0" i="0" u="none" strike="noStrike" cap="none" dirty="0">
                <a:solidFill>
                  <a:schemeClr val="dk1"/>
                </a:solidFill>
                <a:latin typeface="Calibri"/>
                <a:ea typeface="Calibri"/>
                <a:cs typeface="Calibri"/>
                <a:sym typeface="Calibri"/>
              </a:rPr>
              <a:t>group approach</a:t>
            </a:r>
          </a:p>
          <a:p>
            <a:pPr marL="0" marR="0" lvl="0" indent="0" algn="l" rtl="0">
              <a:lnSpc>
                <a:spcPct val="100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adapted from Colin West, et. al at Mayo Rochester, MN </a:t>
            </a:r>
            <a:r>
              <a:rPr lang="en-US" dirty="0"/>
              <a:t>(JAMA, 2014)</a:t>
            </a: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Curriculum based on Flaxman, Bond &amp; Livheim (2012)</a:t>
            </a:r>
          </a:p>
          <a:p>
            <a:pPr marL="0" marR="0" lvl="0" indent="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p:txBody>
      </p:sp>
      <p:pic>
        <p:nvPicPr>
          <p:cNvPr id="123" name="Shape 123"/>
          <p:cNvPicPr preferRelativeResize="0"/>
          <p:nvPr/>
        </p:nvPicPr>
        <p:blipFill rotWithShape="1">
          <a:blip r:embed="rId3">
            <a:alphaModFix/>
          </a:blip>
          <a:srcRect/>
          <a:stretch/>
        </p:blipFill>
        <p:spPr>
          <a:xfrm>
            <a:off x="6548399" y="1600200"/>
            <a:ext cx="2138399" cy="3207600"/>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74637"/>
            <a:ext cx="8229600" cy="1143000"/>
          </a:xfrm>
          <a:prstGeom prst="rect">
            <a:avLst/>
          </a:prstGeom>
        </p:spPr>
        <p:txBody>
          <a:bodyPr lIns="91425" tIns="91425" rIns="91425" bIns="91425" anchor="t" anchorCtr="0">
            <a:noAutofit/>
          </a:bodyPr>
          <a:lstStyle/>
          <a:p>
            <a:pPr lvl="0">
              <a:spcBef>
                <a:spcPts val="0"/>
              </a:spcBef>
              <a:buNone/>
            </a:pPr>
            <a:r>
              <a:rPr lang="en-US" dirty="0"/>
              <a:t>Design</a:t>
            </a:r>
          </a:p>
        </p:txBody>
      </p:sp>
      <p:sp>
        <p:nvSpPr>
          <p:cNvPr id="130" name="Shape 130"/>
          <p:cNvSpPr txBox="1">
            <a:spLocks noGrp="1"/>
          </p:cNvSpPr>
          <p:nvPr>
            <p:ph type="body" idx="1"/>
          </p:nvPr>
        </p:nvSpPr>
        <p:spPr>
          <a:xfrm>
            <a:off x="457200" y="1161143"/>
            <a:ext cx="8229600" cy="4965157"/>
          </a:xfrm>
          <a:prstGeom prst="rect">
            <a:avLst/>
          </a:prstGeom>
        </p:spPr>
        <p:txBody>
          <a:bodyPr lIns="91425" tIns="91425" rIns="91425" bIns="91425" anchor="t" anchorCtr="0">
            <a:noAutofit/>
          </a:bodyPr>
          <a:lstStyle/>
          <a:p>
            <a:pPr marL="457200" lvl="0" indent="-228600" rtl="0">
              <a:spcBef>
                <a:spcPts val="0"/>
              </a:spcBef>
            </a:pPr>
            <a:r>
              <a:rPr lang="en-US" dirty="0"/>
              <a:t>Baseline </a:t>
            </a:r>
            <a:r>
              <a:rPr lang="en-US" dirty="0" smtClean="0"/>
              <a:t>survey to assess expectations/demographics </a:t>
            </a:r>
            <a:r>
              <a:rPr lang="en-US" dirty="0"/>
              <a:t>and </a:t>
            </a:r>
            <a:r>
              <a:rPr lang="en-US" dirty="0" smtClean="0"/>
              <a:t>validated questionnaires</a:t>
            </a:r>
          </a:p>
          <a:p>
            <a:pPr marL="228600" lvl="0" indent="0" rtl="0">
              <a:spcBef>
                <a:spcPts val="0"/>
              </a:spcBef>
              <a:buNone/>
            </a:pPr>
            <a:endParaRPr lang="en-US" dirty="0" smtClean="0"/>
          </a:p>
          <a:p>
            <a:pPr marL="457200" lvl="0" indent="-228600" rtl="0">
              <a:spcBef>
                <a:spcPts val="0"/>
              </a:spcBef>
            </a:pPr>
            <a:r>
              <a:rPr lang="en-US" dirty="0" smtClean="0"/>
              <a:t> </a:t>
            </a:r>
            <a:r>
              <a:rPr lang="en-US" dirty="0"/>
              <a:t>S</a:t>
            </a:r>
            <a:r>
              <a:rPr lang="en-US" dirty="0" smtClean="0"/>
              <a:t>ent </a:t>
            </a:r>
            <a:r>
              <a:rPr lang="en-US" dirty="0"/>
              <a:t>to all pediatric providers (MDs and NPs) and 1 group of family medicine providers prior to pilot. </a:t>
            </a:r>
          </a:p>
          <a:p>
            <a:pPr marL="0" lvl="0" indent="0">
              <a:spcBef>
                <a:spcPts val="0"/>
              </a:spcBef>
              <a:buNone/>
            </a:pPr>
            <a:endParaRPr sz="1200" dirty="0"/>
          </a:p>
          <a:p>
            <a:pPr marL="457200" lvl="0" indent="-228600" rtl="0">
              <a:spcBef>
                <a:spcPts val="0"/>
              </a:spcBef>
            </a:pPr>
            <a:r>
              <a:rPr lang="en-US" dirty="0"/>
              <a:t>8-session </a:t>
            </a:r>
            <a:r>
              <a:rPr lang="en-US" dirty="0" smtClean="0"/>
              <a:t>intervention (1 session every 2 weeks)</a:t>
            </a:r>
            <a:endParaRPr lang="en-US" dirty="0"/>
          </a:p>
          <a:p>
            <a:pPr marL="0" lvl="0" indent="0">
              <a:spcBef>
                <a:spcPts val="0"/>
              </a:spcBef>
              <a:buNone/>
            </a:pPr>
            <a:endParaRPr sz="1200" dirty="0"/>
          </a:p>
          <a:p>
            <a:pPr marL="457200" lvl="0" indent="-228600">
              <a:spcBef>
                <a:spcPts val="0"/>
              </a:spcBef>
            </a:pPr>
            <a:r>
              <a:rPr lang="en-US" dirty="0"/>
              <a:t>Re-assessment sent following intervention, and at 6+ and 12+ months post-sessions.  </a:t>
            </a:r>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CorpPPT_blu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P BLU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1335</Words>
  <Application>Microsoft Macintosh PowerPoint</Application>
  <PresentationFormat>On-screen Show (4:3)</PresentationFormat>
  <Paragraphs>274</Paragraphs>
  <Slides>33</Slides>
  <Notes>33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CorpPPT_blue</vt:lpstr>
      <vt:lpstr>CORP BLUE</vt:lpstr>
      <vt:lpstr>  </vt:lpstr>
      <vt:lpstr>Physician Resilience:   A Pilot Program for  Primary Care Pediatrics  Sarah Trane PhD   sarah.trane@gmail.com Jennifer Kleven MD  jkleven@gundersenhealth.org Sheryl Gora-Bollom MS LPC ACBS, June 2016</vt:lpstr>
      <vt:lpstr>About us…</vt:lpstr>
      <vt:lpstr>  </vt:lpstr>
      <vt:lpstr>Our Service Area</vt:lpstr>
      <vt:lpstr>PowerPoint Presentation</vt:lpstr>
      <vt:lpstr>Objectives</vt:lpstr>
      <vt:lpstr>Physician Resilience Training</vt:lpstr>
      <vt:lpstr>Design</vt:lpstr>
      <vt:lpstr>Survey</vt:lpstr>
      <vt:lpstr>Measures</vt:lpstr>
      <vt:lpstr>Professional Quality of Life Scale (ProQOL)</vt:lpstr>
      <vt:lpstr>ProQOL</vt:lpstr>
      <vt:lpstr>Maslach Burnout Inventory  (MBI)</vt:lpstr>
      <vt:lpstr>Categories in MBI</vt:lpstr>
      <vt:lpstr>Structure</vt:lpstr>
      <vt:lpstr>Participants</vt:lpstr>
      <vt:lpstr>The Sessions</vt:lpstr>
      <vt:lpstr>Outline of each session</vt:lpstr>
      <vt:lpstr>Psychological flexibility</vt:lpstr>
      <vt:lpstr>PowerPoint Presentation</vt:lpstr>
      <vt:lpstr>Practice!</vt:lpstr>
      <vt:lpstr>Paired t-tests</vt:lpstr>
      <vt:lpstr>PowerPoint Presentation</vt:lpstr>
      <vt:lpstr>Paired t-tests</vt:lpstr>
      <vt:lpstr>PowerPoint Presentation</vt:lpstr>
      <vt:lpstr>Post Survey</vt:lpstr>
      <vt:lpstr>Post Survey</vt:lpstr>
      <vt:lpstr>Comments</vt:lpstr>
      <vt:lpstr>Our lessons learned</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Jennifer Kleven</cp:lastModifiedBy>
  <cp:revision>3</cp:revision>
  <dcterms:modified xsi:type="dcterms:W3CDTF">2016-05-26T22:57:37Z</dcterms:modified>
</cp:coreProperties>
</file>